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3" r:id="rId1"/>
  </p:sldMasterIdLst>
  <p:notesMasterIdLst>
    <p:notesMasterId r:id="rId33"/>
  </p:notesMasterIdLst>
  <p:sldIdLst>
    <p:sldId id="292" r:id="rId2"/>
    <p:sldId id="320" r:id="rId3"/>
    <p:sldId id="287" r:id="rId4"/>
    <p:sldId id="288" r:id="rId5"/>
    <p:sldId id="284" r:id="rId6"/>
    <p:sldId id="314" r:id="rId7"/>
    <p:sldId id="316" r:id="rId8"/>
    <p:sldId id="285" r:id="rId9"/>
    <p:sldId id="306" r:id="rId10"/>
    <p:sldId id="294" r:id="rId11"/>
    <p:sldId id="312" r:id="rId12"/>
    <p:sldId id="300" r:id="rId13"/>
    <p:sldId id="301" r:id="rId14"/>
    <p:sldId id="302" r:id="rId15"/>
    <p:sldId id="307" r:id="rId16"/>
    <p:sldId id="303" r:id="rId17"/>
    <p:sldId id="313" r:id="rId18"/>
    <p:sldId id="304" r:id="rId19"/>
    <p:sldId id="309" r:id="rId20"/>
    <p:sldId id="310" r:id="rId21"/>
    <p:sldId id="317" r:id="rId22"/>
    <p:sldId id="318" r:id="rId23"/>
    <p:sldId id="319" r:id="rId24"/>
    <p:sldId id="321" r:id="rId25"/>
    <p:sldId id="311" r:id="rId26"/>
    <p:sldId id="305" r:id="rId27"/>
    <p:sldId id="322" r:id="rId28"/>
    <p:sldId id="295" r:id="rId29"/>
    <p:sldId id="298" r:id="rId30"/>
    <p:sldId id="299" r:id="rId31"/>
    <p:sldId id="290" r:id="rId32"/>
  </p:sldIdLst>
  <p:sldSz cx="9144000" cy="6858000" type="screen4x3"/>
  <p:notesSz cx="6805613" cy="9944100"/>
  <p:defaultTextStyle>
    <a:defPPr>
      <a:defRPr lang="en-US"/>
    </a:defPPr>
    <a:lvl1pPr algn="l" rtl="0" eaLnBrk="0" fontAlgn="base" hangingPunct="0">
      <a:spcBef>
        <a:spcPct val="0"/>
      </a:spcBef>
      <a:spcAft>
        <a:spcPct val="0"/>
      </a:spcAft>
      <a:defRPr sz="2000" b="1" kern="1200">
        <a:solidFill>
          <a:srgbClr val="4B8517"/>
        </a:solidFill>
        <a:latin typeface="Arial" charset="0"/>
        <a:ea typeface="+mn-ea"/>
        <a:cs typeface="+mn-cs"/>
      </a:defRPr>
    </a:lvl1pPr>
    <a:lvl2pPr marL="457200" algn="l" rtl="0" eaLnBrk="0" fontAlgn="base" hangingPunct="0">
      <a:spcBef>
        <a:spcPct val="0"/>
      </a:spcBef>
      <a:spcAft>
        <a:spcPct val="0"/>
      </a:spcAft>
      <a:defRPr sz="2000" b="1" kern="1200">
        <a:solidFill>
          <a:srgbClr val="4B8517"/>
        </a:solidFill>
        <a:latin typeface="Arial" charset="0"/>
        <a:ea typeface="+mn-ea"/>
        <a:cs typeface="+mn-cs"/>
      </a:defRPr>
    </a:lvl2pPr>
    <a:lvl3pPr marL="914400" algn="l" rtl="0" eaLnBrk="0" fontAlgn="base" hangingPunct="0">
      <a:spcBef>
        <a:spcPct val="0"/>
      </a:spcBef>
      <a:spcAft>
        <a:spcPct val="0"/>
      </a:spcAft>
      <a:defRPr sz="2000" b="1" kern="1200">
        <a:solidFill>
          <a:srgbClr val="4B8517"/>
        </a:solidFill>
        <a:latin typeface="Arial" charset="0"/>
        <a:ea typeface="+mn-ea"/>
        <a:cs typeface="+mn-cs"/>
      </a:defRPr>
    </a:lvl3pPr>
    <a:lvl4pPr marL="1371600" algn="l" rtl="0" eaLnBrk="0" fontAlgn="base" hangingPunct="0">
      <a:spcBef>
        <a:spcPct val="0"/>
      </a:spcBef>
      <a:spcAft>
        <a:spcPct val="0"/>
      </a:spcAft>
      <a:defRPr sz="2000" b="1" kern="1200">
        <a:solidFill>
          <a:srgbClr val="4B8517"/>
        </a:solidFill>
        <a:latin typeface="Arial" charset="0"/>
        <a:ea typeface="+mn-ea"/>
        <a:cs typeface="+mn-cs"/>
      </a:defRPr>
    </a:lvl4pPr>
    <a:lvl5pPr marL="1828800" algn="l" rtl="0" eaLnBrk="0" fontAlgn="base" hangingPunct="0">
      <a:spcBef>
        <a:spcPct val="0"/>
      </a:spcBef>
      <a:spcAft>
        <a:spcPct val="0"/>
      </a:spcAft>
      <a:defRPr sz="2000" b="1" kern="1200">
        <a:solidFill>
          <a:srgbClr val="4B8517"/>
        </a:solidFill>
        <a:latin typeface="Arial" charset="0"/>
        <a:ea typeface="+mn-ea"/>
        <a:cs typeface="+mn-cs"/>
      </a:defRPr>
    </a:lvl5pPr>
    <a:lvl6pPr marL="2286000" algn="l" defTabSz="914400" rtl="0" eaLnBrk="1" latinLnBrk="0" hangingPunct="1">
      <a:defRPr sz="2000" b="1" kern="1200">
        <a:solidFill>
          <a:srgbClr val="4B8517"/>
        </a:solidFill>
        <a:latin typeface="Arial" charset="0"/>
        <a:ea typeface="+mn-ea"/>
        <a:cs typeface="+mn-cs"/>
      </a:defRPr>
    </a:lvl6pPr>
    <a:lvl7pPr marL="2743200" algn="l" defTabSz="914400" rtl="0" eaLnBrk="1" latinLnBrk="0" hangingPunct="1">
      <a:defRPr sz="2000" b="1" kern="1200">
        <a:solidFill>
          <a:srgbClr val="4B8517"/>
        </a:solidFill>
        <a:latin typeface="Arial" charset="0"/>
        <a:ea typeface="+mn-ea"/>
        <a:cs typeface="+mn-cs"/>
      </a:defRPr>
    </a:lvl7pPr>
    <a:lvl8pPr marL="3200400" algn="l" defTabSz="914400" rtl="0" eaLnBrk="1" latinLnBrk="0" hangingPunct="1">
      <a:defRPr sz="2000" b="1" kern="1200">
        <a:solidFill>
          <a:srgbClr val="4B8517"/>
        </a:solidFill>
        <a:latin typeface="Arial" charset="0"/>
        <a:ea typeface="+mn-ea"/>
        <a:cs typeface="+mn-cs"/>
      </a:defRPr>
    </a:lvl8pPr>
    <a:lvl9pPr marL="3657600" algn="l" defTabSz="914400" rtl="0" eaLnBrk="1" latinLnBrk="0" hangingPunct="1">
      <a:defRPr sz="2000" b="1" kern="1200">
        <a:solidFill>
          <a:srgbClr val="4B8517"/>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ideen Donnelly" initials="AD" lastIdx="1" clrIdx="0">
    <p:extLst>
      <p:ext uri="{19B8F6BF-5375-455C-9EA6-DF929625EA0E}">
        <p15:presenceInfo xmlns:p15="http://schemas.microsoft.com/office/powerpoint/2012/main" userId="Aideen Donnelly" providerId="None"/>
      </p:ext>
    </p:extLst>
  </p:cmAuthor>
  <p:cmAuthor id="2" name="Donnelly, Aideen" initials="DA" lastIdx="6" clrIdx="1">
    <p:extLst>
      <p:ext uri="{19B8F6BF-5375-455C-9EA6-DF929625EA0E}">
        <p15:presenceInfo xmlns:p15="http://schemas.microsoft.com/office/powerpoint/2012/main" userId="S-1-5-21-2709829248-3130493357-864605649-78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42062"/>
    <a:srgbClr val="091B59"/>
    <a:srgbClr val="333399"/>
    <a:srgbClr val="4A8618"/>
    <a:srgbClr val="4B85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033" autoAdjust="0"/>
    <p:restoredTop sz="78066" autoAdjust="0"/>
  </p:normalViewPr>
  <p:slideViewPr>
    <p:cSldViewPr>
      <p:cViewPr varScale="1">
        <p:scale>
          <a:sx n="73" d="100"/>
          <a:sy n="73" d="100"/>
        </p:scale>
        <p:origin x="1698" y="72"/>
      </p:cViewPr>
      <p:guideLst>
        <p:guide orient="horz" pos="2160"/>
        <p:guide pos="2880"/>
      </p:guideLst>
    </p:cSldViewPr>
  </p:slideViewPr>
  <p:outlineViewPr>
    <p:cViewPr>
      <p:scale>
        <a:sx n="33" d="100"/>
        <a:sy n="33" d="100"/>
      </p:scale>
      <p:origin x="264" y="212178"/>
    </p:cViewPr>
  </p:outlineViewPr>
  <p:notesTextViewPr>
    <p:cViewPr>
      <p:scale>
        <a:sx n="200" d="100"/>
        <a:sy n="200" d="100"/>
      </p:scale>
      <p:origin x="0" y="0"/>
    </p:cViewPr>
  </p:notesTextViewPr>
  <p:sorterViewPr>
    <p:cViewPr>
      <p:scale>
        <a:sx n="66" d="100"/>
        <a:sy n="66" d="100"/>
      </p:scale>
      <p:origin x="0" y="21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9099" cy="497205"/>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defRPr sz="1200" b="0">
                <a:solidFill>
                  <a:schemeClr val="tx1"/>
                </a:solidFill>
                <a:latin typeface="Times" pitchFamily="18" charset="0"/>
              </a:defRPr>
            </a:lvl1pPr>
          </a:lstStyle>
          <a:p>
            <a:pPr>
              <a:defRPr/>
            </a:pPr>
            <a:endParaRPr lang="en-US" dirty="0"/>
          </a:p>
        </p:txBody>
      </p:sp>
      <p:sp>
        <p:nvSpPr>
          <p:cNvPr id="3075" name="Rectangle 3"/>
          <p:cNvSpPr>
            <a:spLocks noGrp="1" noChangeArrowheads="1"/>
          </p:cNvSpPr>
          <p:nvPr>
            <p:ph type="dt" idx="1"/>
          </p:nvPr>
        </p:nvSpPr>
        <p:spPr bwMode="auto">
          <a:xfrm>
            <a:off x="3856515" y="0"/>
            <a:ext cx="2949099" cy="497205"/>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a:defRPr sz="1200" b="0">
                <a:solidFill>
                  <a:schemeClr val="tx1"/>
                </a:solidFill>
                <a:latin typeface="Times" pitchFamily="18" charset="0"/>
              </a:defRPr>
            </a:lvl1pPr>
          </a:lstStyle>
          <a:p>
            <a:pPr>
              <a:defRPr/>
            </a:pPr>
            <a:endParaRPr lang="en-US" dirty="0"/>
          </a:p>
        </p:txBody>
      </p:sp>
      <p:sp>
        <p:nvSpPr>
          <p:cNvPr id="31748" name="Rectangle 4"/>
          <p:cNvSpPr>
            <a:spLocks noGrp="1" noRot="1" noChangeAspect="1" noChangeArrowheads="1" noTextEdit="1"/>
          </p:cNvSpPr>
          <p:nvPr>
            <p:ph type="sldImg" idx="2"/>
          </p:nvPr>
        </p:nvSpPr>
        <p:spPr bwMode="auto">
          <a:xfrm>
            <a:off x="917575" y="746125"/>
            <a:ext cx="4970463" cy="372903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07416" y="4723448"/>
            <a:ext cx="4990783" cy="4474845"/>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446895"/>
            <a:ext cx="2949099" cy="497205"/>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defRPr sz="1200" b="0">
                <a:solidFill>
                  <a:schemeClr val="tx1"/>
                </a:solidFill>
                <a:latin typeface="Times" pitchFamily="18" charset="0"/>
              </a:defRPr>
            </a:lvl1pPr>
          </a:lstStyle>
          <a:p>
            <a:pPr>
              <a:defRPr/>
            </a:pPr>
            <a:endParaRPr lang="en-US" dirty="0"/>
          </a:p>
        </p:txBody>
      </p:sp>
      <p:sp>
        <p:nvSpPr>
          <p:cNvPr id="3079" name="Rectangle 7"/>
          <p:cNvSpPr>
            <a:spLocks noGrp="1" noChangeArrowheads="1"/>
          </p:cNvSpPr>
          <p:nvPr>
            <p:ph type="sldNum" sz="quarter" idx="5"/>
          </p:nvPr>
        </p:nvSpPr>
        <p:spPr bwMode="auto">
          <a:xfrm>
            <a:off x="3856515" y="9446895"/>
            <a:ext cx="2949099" cy="497205"/>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a:defRPr sz="1200" b="0">
                <a:solidFill>
                  <a:schemeClr val="tx1"/>
                </a:solidFill>
                <a:latin typeface="Times" pitchFamily="18" charset="0"/>
              </a:defRPr>
            </a:lvl1pPr>
          </a:lstStyle>
          <a:p>
            <a:pPr>
              <a:defRPr/>
            </a:pPr>
            <a:fld id="{FA5AA31B-A4BF-4CBA-980F-DA03C6BA7F9F}" type="slidenum">
              <a:rPr lang="en-US"/>
              <a:pPr>
                <a:defRPr/>
              </a:pPr>
              <a:t>‹#›</a:t>
            </a:fld>
            <a:endParaRPr lang="en-US" dirty="0"/>
          </a:p>
        </p:txBody>
      </p:sp>
    </p:spTree>
    <p:extLst>
      <p:ext uri="{BB962C8B-B14F-4D97-AF65-F5344CB8AC3E}">
        <p14:creationId xmlns:p14="http://schemas.microsoft.com/office/powerpoint/2010/main" val="28756222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87E04354-BBFD-41E5-B372-A155900B0DC0}" type="slidenum">
              <a:rPr lang="en-US" smtClean="0"/>
              <a:pPr/>
              <a:t>1</a:t>
            </a:fld>
            <a:endParaRPr lang="en-US" dirty="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GB" dirty="0" smtClean="0"/>
          </a:p>
        </p:txBody>
      </p:sp>
    </p:spTree>
    <p:extLst>
      <p:ext uri="{BB962C8B-B14F-4D97-AF65-F5344CB8AC3E}">
        <p14:creationId xmlns:p14="http://schemas.microsoft.com/office/powerpoint/2010/main" val="32996836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1E222EFE-13F6-4A5F-9CE7-C76143017486}" type="slidenum">
              <a:rPr lang="en-US" smtClean="0"/>
              <a:pPr/>
              <a:t>31</a:t>
            </a:fld>
            <a:endParaRPr lang="en-US" dirty="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GB" dirty="0" smtClean="0"/>
          </a:p>
        </p:txBody>
      </p:sp>
    </p:spTree>
    <p:extLst>
      <p:ext uri="{BB962C8B-B14F-4D97-AF65-F5344CB8AC3E}">
        <p14:creationId xmlns:p14="http://schemas.microsoft.com/office/powerpoint/2010/main" val="1335743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31A2139A-6A51-43C3-AE26-C779965F8DAD}" type="slidenum">
              <a:rPr lang="en-US" smtClean="0"/>
              <a:pPr/>
              <a:t>3</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GB" dirty="0" smtClean="0"/>
          </a:p>
        </p:txBody>
      </p:sp>
    </p:spTree>
    <p:extLst>
      <p:ext uri="{BB962C8B-B14F-4D97-AF65-F5344CB8AC3E}">
        <p14:creationId xmlns:p14="http://schemas.microsoft.com/office/powerpoint/2010/main" val="3248477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234848C-ECBC-45A8-813C-64EE9EAA818F}" type="slidenum">
              <a:rPr lang="en-US" smtClean="0"/>
              <a:pPr/>
              <a:t>4</a:t>
            </a:fld>
            <a:endParaRPr lang="en-US"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GB" dirty="0" smtClean="0"/>
          </a:p>
        </p:txBody>
      </p:sp>
    </p:spTree>
    <p:extLst>
      <p:ext uri="{BB962C8B-B14F-4D97-AF65-F5344CB8AC3E}">
        <p14:creationId xmlns:p14="http://schemas.microsoft.com/office/powerpoint/2010/main" val="1172485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40F6BF32-2C7C-48F9-95F8-B668748E3CBF}" type="slidenum">
              <a:rPr lang="en-US" smtClean="0"/>
              <a:pPr/>
              <a:t>5</a:t>
            </a:fld>
            <a:endParaRPr lang="en-US" dirty="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GB" dirty="0" smtClean="0"/>
          </a:p>
        </p:txBody>
      </p:sp>
    </p:spTree>
    <p:extLst>
      <p:ext uri="{BB962C8B-B14F-4D97-AF65-F5344CB8AC3E}">
        <p14:creationId xmlns:p14="http://schemas.microsoft.com/office/powerpoint/2010/main" val="3564245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922BF7EC-7D86-403C-895E-492C3D13C341}" type="slidenum">
              <a:rPr lang="en-US" smtClean="0"/>
              <a:pPr/>
              <a:t>8</a:t>
            </a:fld>
            <a:endParaRPr lang="en-US"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GB" dirty="0" smtClean="0"/>
          </a:p>
        </p:txBody>
      </p:sp>
    </p:spTree>
    <p:extLst>
      <p:ext uri="{BB962C8B-B14F-4D97-AF65-F5344CB8AC3E}">
        <p14:creationId xmlns:p14="http://schemas.microsoft.com/office/powerpoint/2010/main" val="109180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7402B3F-2BCE-4303-A9F2-2017AA1D1AFC}" type="slidenum">
              <a:rPr lang="en-US" smtClean="0"/>
              <a:pPr/>
              <a:t>10</a:t>
            </a:fld>
            <a:endParaRPr lang="en-US" dirty="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GB" dirty="0" smtClean="0"/>
          </a:p>
        </p:txBody>
      </p:sp>
    </p:spTree>
    <p:extLst>
      <p:ext uri="{BB962C8B-B14F-4D97-AF65-F5344CB8AC3E}">
        <p14:creationId xmlns:p14="http://schemas.microsoft.com/office/powerpoint/2010/main" val="2552401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0B576FF4-3D0B-4570-9384-0CA17106D090}" type="slidenum">
              <a:rPr lang="en-US" smtClean="0"/>
              <a:pPr/>
              <a:t>28</a:t>
            </a:fld>
            <a:endParaRPr lang="en-US" dirty="0"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GB" dirty="0" smtClean="0"/>
          </a:p>
        </p:txBody>
      </p:sp>
    </p:spTree>
    <p:extLst>
      <p:ext uri="{BB962C8B-B14F-4D97-AF65-F5344CB8AC3E}">
        <p14:creationId xmlns:p14="http://schemas.microsoft.com/office/powerpoint/2010/main" val="3525494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7D1EFBF4-162B-43DD-A0E0-11C03E137A80}" type="slidenum">
              <a:rPr lang="en-US" smtClean="0"/>
              <a:pPr/>
              <a:t>29</a:t>
            </a:fld>
            <a:endParaRPr lang="en-US" dirty="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GB" dirty="0" smtClean="0"/>
          </a:p>
        </p:txBody>
      </p:sp>
    </p:spTree>
    <p:extLst>
      <p:ext uri="{BB962C8B-B14F-4D97-AF65-F5344CB8AC3E}">
        <p14:creationId xmlns:p14="http://schemas.microsoft.com/office/powerpoint/2010/main" val="16364206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E5413BE5-5645-48C4-A581-459AA3998B0D}" type="slidenum">
              <a:rPr lang="en-US" smtClean="0"/>
              <a:pPr/>
              <a:t>30</a:t>
            </a:fld>
            <a:endParaRPr lang="en-US" dirty="0"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GB" dirty="0" smtClean="0"/>
          </a:p>
        </p:txBody>
      </p:sp>
    </p:spTree>
    <p:extLst>
      <p:ext uri="{BB962C8B-B14F-4D97-AF65-F5344CB8AC3E}">
        <p14:creationId xmlns:p14="http://schemas.microsoft.com/office/powerpoint/2010/main" val="2129296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algn="ctr" eaLnBrk="1" latinLnBrk="0" hangingPunct="1"/>
            <a:fld id="{23A271A1-F6D6-438B-A432-4747EE7ECD40}" type="datetimeFigureOut">
              <a:rPr lang="en-US" smtClean="0"/>
              <a:pPr algn="ctr" eaLnBrk="1" latinLnBrk="0" hangingPunct="1"/>
              <a:t>1/6/2021</a:t>
            </a:fld>
            <a:endParaRPr lang="en-US" sz="2000" dirty="0">
              <a:solidFill>
                <a:srgbClr val="FFFFFF"/>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dirty="0">
              <a:solidFill>
                <a:schemeClr val="tx2"/>
              </a:solidFill>
            </a:endParaRPr>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dirty="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23A271A1-F6D6-438B-A432-4747EE7ECD40}" type="datetimeFigureOut">
              <a:rPr lang="en-US" smtClean="0"/>
              <a:pPr/>
              <a:t>1/6/2021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dirty="0"/>
          </a:p>
        </p:txBody>
      </p:sp>
      <p:pic>
        <p:nvPicPr>
          <p:cNvPr id="7" name="Picture 2" descr="Title - Office of the First Minister and Deputy First Minister"/>
          <p:cNvPicPr>
            <a:picLocks noChangeAspect="1" noChangeArrowheads="1"/>
          </p:cNvPicPr>
          <p:nvPr userDrawn="1"/>
        </p:nvPicPr>
        <p:blipFill>
          <a:blip r:embed="rId2" cstate="print"/>
          <a:srcRect/>
          <a:stretch>
            <a:fillRect/>
          </a:stretch>
        </p:blipFill>
        <p:spPr bwMode="auto">
          <a:xfrm>
            <a:off x="323528" y="5993904"/>
            <a:ext cx="2448272" cy="864096"/>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23A271A1-F6D6-438B-A432-4747EE7ECD40}" type="datetimeFigureOut">
              <a:rPr lang="en-US" smtClean="0"/>
              <a:pPr/>
              <a:t>1/6/2021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dirty="0"/>
          </a:p>
        </p:txBody>
      </p:sp>
      <p:pic>
        <p:nvPicPr>
          <p:cNvPr id="7" name="Picture 2" descr="Title - Office of the First Minister and Deputy First Minister"/>
          <p:cNvPicPr>
            <a:picLocks noChangeAspect="1" noChangeArrowheads="1"/>
          </p:cNvPicPr>
          <p:nvPr userDrawn="1"/>
        </p:nvPicPr>
        <p:blipFill>
          <a:blip r:embed="rId2" cstate="print"/>
          <a:srcRect/>
          <a:stretch>
            <a:fillRect/>
          </a:stretch>
        </p:blipFill>
        <p:spPr bwMode="auto">
          <a:xfrm>
            <a:off x="395536" y="5877272"/>
            <a:ext cx="2448272" cy="864096"/>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A271A1-F6D6-438B-A432-4747EE7ECD40}" type="datetimeFigureOut">
              <a:rPr lang="en-US" smtClean="0"/>
              <a:pPr/>
              <a:t>1/6/2021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dirty="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A271A1-F6D6-438B-A432-4747EE7ECD40}" type="datetimeFigureOut">
              <a:rPr lang="en-US" smtClean="0"/>
              <a:pPr/>
              <a:t>1/6/2021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3A271A1-F6D6-438B-A432-4747EE7ECD40}" type="datetimeFigureOut">
              <a:rPr lang="en-US" smtClean="0"/>
              <a:pPr/>
              <a:t>1/6/2021</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3A271A1-F6D6-438B-A432-4747EE7ECD40}" type="datetimeFigureOut">
              <a:rPr lang="en-US" smtClean="0"/>
              <a:pPr/>
              <a:t>1/6/2021</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3A271A1-F6D6-438B-A432-4747EE7ECD40}" type="datetimeFigureOut">
              <a:rPr lang="en-US" smtClean="0"/>
              <a:pPr/>
              <a:t>1/6/2021</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F0C94032-CD4C-4C25-B0C2-CEC720522D92}" type="slidenum">
              <a:rPr kumimoji="0" lang="en-US" smtClean="0"/>
              <a:pPr/>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271A1-F6D6-438B-A432-4747EE7ECD40}" type="datetimeFigureOut">
              <a:rPr lang="en-US" smtClean="0"/>
              <a:pPr/>
              <a:t>1/6/2021</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F0C94032-CD4C-4C25-B0C2-CEC720522D92}" type="slidenum">
              <a:rPr kumimoji="0" lang="en-US" smtClean="0"/>
              <a:pPr/>
              <a:t>‹#›</a:t>
            </a:fld>
            <a:endParaRPr kumimoji="0" lang="en-US" dirty="0">
              <a:solidFill>
                <a:schemeClr val="tx2"/>
              </a:solidFill>
            </a:endParaRPr>
          </a:p>
        </p:txBody>
      </p:sp>
      <p:pic>
        <p:nvPicPr>
          <p:cNvPr id="5" name="Picture 2" descr="Title - Office of the First Minister and Deputy First Minister"/>
          <p:cNvPicPr>
            <a:picLocks noChangeAspect="1" noChangeArrowheads="1"/>
          </p:cNvPicPr>
          <p:nvPr userDrawn="1"/>
        </p:nvPicPr>
        <p:blipFill>
          <a:blip r:embed="rId2" cstate="print"/>
          <a:srcRect/>
          <a:stretch>
            <a:fillRect/>
          </a:stretch>
        </p:blipFill>
        <p:spPr bwMode="auto">
          <a:xfrm>
            <a:off x="179512" y="5805264"/>
            <a:ext cx="2448272" cy="864096"/>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A271A1-F6D6-438B-A432-4747EE7ECD40}" type="datetimeFigureOut">
              <a:rPr lang="en-US" smtClean="0"/>
              <a:pPr/>
              <a:t>1/6/2021</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F0C94032-CD4C-4C25-B0C2-CEC720522D92}" type="slidenum">
              <a:rPr kumimoji="0" lang="en-US" smtClean="0"/>
              <a:pPr/>
              <a:t>‹#›</a:t>
            </a:fld>
            <a:endParaRPr kumimoji="0" lang="en-US" dirty="0">
              <a:solidFill>
                <a:srgbClr val="FFFFFF"/>
              </a:solidFill>
            </a:endParaRPr>
          </a:p>
        </p:txBody>
      </p:sp>
      <p:pic>
        <p:nvPicPr>
          <p:cNvPr id="8" name="Picture 2" descr="Title - Office of the First Minister and Deputy First Minister"/>
          <p:cNvPicPr>
            <a:picLocks noChangeAspect="1" noChangeArrowheads="1"/>
          </p:cNvPicPr>
          <p:nvPr userDrawn="1"/>
        </p:nvPicPr>
        <p:blipFill>
          <a:blip r:embed="rId2" cstate="print"/>
          <a:srcRect/>
          <a:stretch>
            <a:fillRect/>
          </a:stretch>
        </p:blipFill>
        <p:spPr bwMode="auto">
          <a:xfrm>
            <a:off x="251520" y="5993904"/>
            <a:ext cx="2448272" cy="864096"/>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A271A1-F6D6-438B-A432-4747EE7ECD40}" type="datetimeFigureOut">
              <a:rPr lang="en-US" smtClean="0"/>
              <a:pPr/>
              <a:t>1/6/2021</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2800" dirty="0"/>
          </a:p>
        </p:txBody>
      </p:sp>
      <p:pic>
        <p:nvPicPr>
          <p:cNvPr id="8" name="Picture 2" descr="Title - Office of the First Minister and Deputy First Minister"/>
          <p:cNvPicPr>
            <a:picLocks noChangeAspect="1" noChangeArrowheads="1"/>
          </p:cNvPicPr>
          <p:nvPr userDrawn="1"/>
        </p:nvPicPr>
        <p:blipFill>
          <a:blip r:embed="rId2" cstate="print"/>
          <a:srcRect/>
          <a:stretch>
            <a:fillRect/>
          </a:stretch>
        </p:blipFill>
        <p:spPr bwMode="auto">
          <a:xfrm>
            <a:off x="323528" y="5993904"/>
            <a:ext cx="2448272" cy="864096"/>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271A1-F6D6-438B-A432-4747EE7ECD40}" type="datetimeFigureOut">
              <a:rPr lang="en-US" smtClean="0"/>
              <a:pPr/>
              <a:t>1/6/2021</a:t>
            </a:fld>
            <a:endParaRPr lang="en-US" sz="1400" dirty="0">
              <a:solidFill>
                <a:schemeClr val="tx2"/>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sz="1400" dirty="0">
              <a:solidFill>
                <a:schemeClr val="tx2"/>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acrobat.adobe.com/uk/en/acrobat/pdf-reader.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executiveoffice-ni.gov.uk/articles/racial-equality"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race.equality@executiveoffice-ni.gov.u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a:bodyPr>
          <a:lstStyle/>
          <a:p>
            <a:pPr eaLnBrk="1" hangingPunct="1"/>
            <a:r>
              <a:rPr lang="en-GB" sz="2700" b="1" cap="all" dirty="0" smtClean="0">
                <a:solidFill>
                  <a:schemeClr val="tx1"/>
                </a:solidFill>
              </a:rPr>
              <a:t>MINORITY ETHNIC DEVELOPMENT FUND </a:t>
            </a:r>
            <a:r>
              <a:rPr lang="en-GB" sz="2800" cap="all" dirty="0" smtClean="0">
                <a:solidFill>
                  <a:srgbClr val="0070C0"/>
                </a:solidFill>
              </a:rPr>
              <a:t/>
            </a:r>
            <a:br>
              <a:rPr lang="en-GB" sz="2800" cap="all" dirty="0" smtClean="0">
                <a:solidFill>
                  <a:srgbClr val="0070C0"/>
                </a:solidFill>
              </a:rPr>
            </a:br>
            <a:endParaRPr lang="en-GB" sz="2800" dirty="0" smtClean="0">
              <a:solidFill>
                <a:srgbClr val="0070C0"/>
              </a:solidFill>
            </a:endParaRPr>
          </a:p>
        </p:txBody>
      </p:sp>
      <p:sp>
        <p:nvSpPr>
          <p:cNvPr id="2051" name="Rectangle 3"/>
          <p:cNvSpPr>
            <a:spLocks noGrp="1" noChangeArrowheads="1"/>
          </p:cNvSpPr>
          <p:nvPr>
            <p:ph type="body" idx="4294967295"/>
          </p:nvPr>
        </p:nvSpPr>
        <p:spPr>
          <a:xfrm>
            <a:off x="1547664" y="1196752"/>
            <a:ext cx="5940425" cy="4060825"/>
          </a:xfrm>
        </p:spPr>
        <p:txBody>
          <a:bodyPr>
            <a:normAutofit lnSpcReduction="10000"/>
          </a:bodyPr>
          <a:lstStyle/>
          <a:p>
            <a:pPr algn="ctr" eaLnBrk="1" hangingPunct="1">
              <a:buNone/>
            </a:pPr>
            <a:endParaRPr lang="en-GB" sz="2400" b="1" dirty="0" smtClean="0">
              <a:solidFill>
                <a:schemeClr val="accent1">
                  <a:lumMod val="75000"/>
                </a:schemeClr>
              </a:solidFill>
            </a:endParaRPr>
          </a:p>
          <a:p>
            <a:pPr algn="ctr" eaLnBrk="1" hangingPunct="1">
              <a:buNone/>
            </a:pPr>
            <a:endParaRPr lang="en-GB" sz="2400" b="1" dirty="0" smtClean="0">
              <a:solidFill>
                <a:schemeClr val="accent1">
                  <a:lumMod val="75000"/>
                </a:schemeClr>
              </a:solidFill>
            </a:endParaRPr>
          </a:p>
          <a:p>
            <a:pPr algn="ctr" eaLnBrk="1" hangingPunct="1">
              <a:buNone/>
            </a:pPr>
            <a:r>
              <a:rPr lang="en-GB" b="1" dirty="0" smtClean="0">
                <a:solidFill>
                  <a:schemeClr val="accent1">
                    <a:lumMod val="75000"/>
                  </a:schemeClr>
                </a:solidFill>
              </a:rPr>
              <a:t>Guidance for applicants</a:t>
            </a:r>
          </a:p>
          <a:p>
            <a:pPr algn="ctr" eaLnBrk="1" hangingPunct="1"/>
            <a:endParaRPr lang="en-GB" b="1" dirty="0" smtClean="0">
              <a:solidFill>
                <a:schemeClr val="accent1">
                  <a:lumMod val="75000"/>
                </a:schemeClr>
              </a:solidFill>
            </a:endParaRPr>
          </a:p>
          <a:p>
            <a:pPr algn="ctr" eaLnBrk="1" hangingPunct="1">
              <a:buNone/>
            </a:pPr>
            <a:r>
              <a:rPr lang="en-GB" b="1" dirty="0" smtClean="0">
                <a:solidFill>
                  <a:schemeClr val="accent1">
                    <a:lumMod val="75000"/>
                  </a:schemeClr>
                </a:solidFill>
              </a:rPr>
              <a:t>January 2021</a:t>
            </a:r>
          </a:p>
          <a:p>
            <a:pPr algn="ctr" eaLnBrk="1" hangingPunct="1"/>
            <a:endParaRPr lang="en-GB" sz="2400" b="1" dirty="0" smtClean="0">
              <a:solidFill>
                <a:schemeClr val="accent1">
                  <a:lumMod val="75000"/>
                </a:schemeClr>
              </a:solidFill>
            </a:endParaRPr>
          </a:p>
          <a:p>
            <a:pPr algn="ctr" eaLnBrk="1" hangingPunct="1">
              <a:buNone/>
            </a:pPr>
            <a:r>
              <a:rPr lang="en-GB" b="1" dirty="0" smtClean="0">
                <a:solidFill>
                  <a:srgbClr val="4B8517"/>
                </a:solidFill>
              </a:rPr>
              <a:t/>
            </a:r>
            <a:br>
              <a:rPr lang="en-GB" b="1" dirty="0" smtClean="0">
                <a:solidFill>
                  <a:srgbClr val="4B8517"/>
                </a:solidFill>
              </a:rPr>
            </a:br>
            <a:endParaRPr lang="en-GB" b="1" dirty="0" smtClean="0">
              <a:solidFill>
                <a:srgbClr val="4B8517"/>
              </a:solidFill>
            </a:endParaRPr>
          </a:p>
        </p:txBody>
      </p:sp>
      <p:pic>
        <p:nvPicPr>
          <p:cNvPr id="4" name="Picture 3" descr="executive-office - with web address"/>
          <p:cNvPicPr/>
          <p:nvPr/>
        </p:nvPicPr>
        <p:blipFill>
          <a:blip r:embed="rId3" cstate="print"/>
          <a:srcRect/>
          <a:stretch>
            <a:fillRect/>
          </a:stretch>
        </p:blipFill>
        <p:spPr bwMode="auto">
          <a:xfrm>
            <a:off x="2267744" y="4437112"/>
            <a:ext cx="4608512" cy="15121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dirty="0" smtClean="0">
                <a:solidFill>
                  <a:schemeClr val="accent1">
                    <a:lumMod val="75000"/>
                  </a:schemeClr>
                </a:solidFill>
              </a:rPr>
              <a:t>Application process</a:t>
            </a:r>
          </a:p>
        </p:txBody>
      </p:sp>
      <p:sp>
        <p:nvSpPr>
          <p:cNvPr id="11267" name="Rectangle 3"/>
          <p:cNvSpPr>
            <a:spLocks noGrp="1" noChangeArrowheads="1"/>
          </p:cNvSpPr>
          <p:nvPr>
            <p:ph idx="1"/>
          </p:nvPr>
        </p:nvSpPr>
        <p:spPr>
          <a:xfrm>
            <a:off x="827088" y="1219200"/>
            <a:ext cx="7453312" cy="4586064"/>
          </a:xfrm>
        </p:spPr>
        <p:txBody>
          <a:bodyPr>
            <a:normAutofit/>
          </a:bodyPr>
          <a:lstStyle/>
          <a:p>
            <a:pPr eaLnBrk="1" hangingPunct="1">
              <a:buNone/>
            </a:pPr>
            <a:r>
              <a:rPr lang="en-GB" sz="2400" dirty="0" smtClean="0"/>
              <a:t> </a:t>
            </a:r>
          </a:p>
          <a:p>
            <a:pPr>
              <a:buFont typeface="Wingdings" pitchFamily="2" charset="2"/>
              <a:buChar char="q"/>
            </a:pPr>
            <a:r>
              <a:rPr lang="en-GB" sz="2400" dirty="0" smtClean="0"/>
              <a:t>Applications for all tiers of funding must be </a:t>
            </a:r>
            <a:r>
              <a:rPr lang="en-GB" sz="2400" b="1" u="sng" dirty="0" smtClean="0"/>
              <a:t>received</a:t>
            </a:r>
            <a:r>
              <a:rPr lang="en-GB" sz="2400" dirty="0" smtClean="0"/>
              <a:t> by </a:t>
            </a:r>
            <a:r>
              <a:rPr lang="en-GB" sz="2400" b="1" u="sng" dirty="0" smtClean="0">
                <a:solidFill>
                  <a:srgbClr val="FF0000"/>
                </a:solidFill>
                <a:effectLst>
                  <a:outerShdw blurRad="38100" dist="38100" dir="2700000" algn="tl">
                    <a:srgbClr val="000000">
                      <a:alpha val="43137"/>
                    </a:srgbClr>
                  </a:outerShdw>
                </a:effectLst>
              </a:rPr>
              <a:t>2.00pm on 25th January 2021;</a:t>
            </a:r>
          </a:p>
          <a:p>
            <a:pPr>
              <a:buFont typeface="Wingdings" pitchFamily="2" charset="2"/>
              <a:buChar char="q"/>
            </a:pPr>
            <a:endParaRPr lang="en-GB" sz="2400" b="1" u="sng" dirty="0" smtClean="0">
              <a:solidFill>
                <a:schemeClr val="accent1">
                  <a:lumMod val="75000"/>
                </a:schemeClr>
              </a:solidFill>
            </a:endParaRPr>
          </a:p>
          <a:p>
            <a:pPr>
              <a:buFont typeface="Wingdings" pitchFamily="2" charset="2"/>
              <a:buChar char="q"/>
            </a:pPr>
            <a:r>
              <a:rPr lang="en-GB" sz="2400" dirty="0" smtClean="0"/>
              <a:t>Application form is available electronically;</a:t>
            </a:r>
          </a:p>
          <a:p>
            <a:pPr marL="0" indent="0" eaLnBrk="1" hangingPunct="1">
              <a:buNone/>
            </a:pPr>
            <a:endParaRPr lang="en-GB" sz="2400" dirty="0" smtClean="0"/>
          </a:p>
          <a:p>
            <a:pPr eaLnBrk="1" hangingPunct="1">
              <a:buFont typeface="Wingdings" pitchFamily="2" charset="2"/>
              <a:buChar char="q"/>
            </a:pPr>
            <a:r>
              <a:rPr lang="en-GB" sz="2400" dirty="0" smtClean="0"/>
              <a:t> We will issue an acknowledgement and a reference number; and</a:t>
            </a:r>
          </a:p>
          <a:p>
            <a:pPr eaLnBrk="1" hangingPunct="1">
              <a:buFont typeface="Wingdings" pitchFamily="2" charset="2"/>
              <a:buChar char="q"/>
            </a:pPr>
            <a:endParaRPr lang="en-GB" sz="2400" dirty="0" smtClean="0"/>
          </a:p>
          <a:p>
            <a:pPr eaLnBrk="1" hangingPunct="1">
              <a:buFont typeface="Wingdings" pitchFamily="2" charset="2"/>
              <a:buChar char="q"/>
            </a:pPr>
            <a:r>
              <a:rPr lang="en-GB" sz="2400" dirty="0" smtClean="0"/>
              <a:t> Racial Equality Unit happy to answer queries.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75000"/>
                  </a:schemeClr>
                </a:solidFill>
              </a:rPr>
              <a:t>Application form</a:t>
            </a:r>
            <a:endParaRPr lang="en-GB" dirty="0">
              <a:solidFill>
                <a:schemeClr val="accent1">
                  <a:lumMod val="75000"/>
                </a:schemeClr>
              </a:solidFill>
            </a:endParaRPr>
          </a:p>
        </p:txBody>
      </p:sp>
      <p:sp>
        <p:nvSpPr>
          <p:cNvPr id="3" name="Content Placeholder 2"/>
          <p:cNvSpPr>
            <a:spLocks noGrp="1"/>
          </p:cNvSpPr>
          <p:nvPr>
            <p:ph idx="1"/>
          </p:nvPr>
        </p:nvSpPr>
        <p:spPr/>
        <p:txBody>
          <a:bodyPr>
            <a:normAutofit fontScale="47500" lnSpcReduction="20000"/>
          </a:bodyPr>
          <a:lstStyle/>
          <a:p>
            <a:pPr>
              <a:buFont typeface="Wingdings" pitchFamily="2" charset="2"/>
              <a:buChar char="q"/>
            </a:pPr>
            <a:r>
              <a:rPr lang="en-GB" sz="4600" dirty="0" smtClean="0"/>
              <a:t>The application form is only available in PDF format – </a:t>
            </a:r>
            <a:r>
              <a:rPr lang="en-GB" sz="4600" b="1" u="sng" dirty="0" smtClean="0">
                <a:solidFill>
                  <a:srgbClr val="FF0000"/>
                </a:solidFill>
              </a:rPr>
              <a:t>a word version of the form is NOT available </a:t>
            </a:r>
            <a:r>
              <a:rPr lang="en-GB" sz="4600" dirty="0" smtClean="0"/>
              <a:t>(we don’t have one).</a:t>
            </a:r>
          </a:p>
          <a:p>
            <a:pPr>
              <a:buFont typeface="Wingdings" pitchFamily="2" charset="2"/>
              <a:buChar char="q"/>
            </a:pPr>
            <a:r>
              <a:rPr lang="en-GB" sz="4600" dirty="0" smtClean="0"/>
              <a:t>Do not try to convert the PDF into a word document – this will change the formatting.</a:t>
            </a:r>
          </a:p>
          <a:p>
            <a:pPr>
              <a:buFont typeface="Wingdings" pitchFamily="2" charset="2"/>
              <a:buChar char="q"/>
            </a:pPr>
            <a:r>
              <a:rPr lang="en-GB" sz="4600" dirty="0" smtClean="0"/>
              <a:t>There were issues in previous rounds of funding with extensive reformatting of the word document by some applicants, despite the instruction of the front page of the application not to alter the form – or with applicants submitting more than 21 pages.  This resulted in them being disqualified.</a:t>
            </a:r>
          </a:p>
          <a:p>
            <a:pPr>
              <a:buFont typeface="Wingdings" pitchFamily="2" charset="2"/>
              <a:buChar char="q"/>
            </a:pPr>
            <a:r>
              <a:rPr lang="en-GB" sz="4600" dirty="0" smtClean="0"/>
              <a:t>Our I.T. colleagues have advised us this is the best way to proceed.</a:t>
            </a:r>
          </a:p>
          <a:p>
            <a:pPr marL="342900" lvl="1" indent="-342900">
              <a:buFont typeface="Wingdings" pitchFamily="2" charset="2"/>
              <a:buChar char="q"/>
            </a:pPr>
            <a:r>
              <a:rPr lang="en-GB" sz="4600" b="1" dirty="0" smtClean="0"/>
              <a:t>Remember to use Adobe Reader to fill in the form.</a:t>
            </a:r>
            <a:r>
              <a:rPr lang="en-GB" sz="4600" dirty="0" smtClean="0"/>
              <a:t>  Using other software has the potential to corrupt the form.</a:t>
            </a:r>
          </a:p>
          <a:p>
            <a:pPr marL="342900" lvl="1" indent="-342900">
              <a:buFont typeface="Wingdings" pitchFamily="2" charset="2"/>
              <a:buChar char="q"/>
            </a:pPr>
            <a:r>
              <a:rPr lang="en-GB" sz="4600" dirty="0" smtClean="0"/>
              <a:t>If you don’t have Adobe Reader it can be downloaded for free at:  </a:t>
            </a:r>
            <a:r>
              <a:rPr lang="en-GB" sz="4600" u="sng" dirty="0" smtClean="0">
                <a:hlinkClick r:id="rId2"/>
              </a:rPr>
              <a:t>https://acrobat.adobe.com/uk/en/acrobat/pdf-reader.html</a:t>
            </a:r>
            <a:endParaRPr lang="en-GB" sz="4600" b="1" dirty="0" smtClean="0"/>
          </a:p>
          <a:p>
            <a:pPr>
              <a:buFont typeface="Wingdings" pitchFamily="2" charset="2"/>
              <a:buChar char="q"/>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Application form – your organisation</a:t>
            </a:r>
            <a:endParaRPr lang="en-GB" dirty="0">
              <a:solidFill>
                <a:schemeClr val="accent1">
                  <a:lumMod val="75000"/>
                </a:schemeClr>
              </a:solidFill>
            </a:endParaRPr>
          </a:p>
        </p:txBody>
      </p:sp>
      <p:sp>
        <p:nvSpPr>
          <p:cNvPr id="8" name="Rectangle 7"/>
          <p:cNvSpPr/>
          <p:nvPr/>
        </p:nvSpPr>
        <p:spPr>
          <a:xfrm>
            <a:off x="755576" y="1340768"/>
            <a:ext cx="7848872" cy="1980223"/>
          </a:xfrm>
          <a:prstGeom prst="rect">
            <a:avLst/>
          </a:prstGeom>
        </p:spPr>
        <p:txBody>
          <a:bodyPr wrap="square">
            <a:spAutoFit/>
          </a:bodyPr>
          <a:lstStyle/>
          <a:p>
            <a:r>
              <a:rPr lang="en-GB" dirty="0" smtClean="0">
                <a:solidFill>
                  <a:schemeClr val="tx1"/>
                </a:solidFill>
              </a:rPr>
              <a:t>A.2 Please provide a short profile of your organisation as it relates to this application</a:t>
            </a:r>
            <a:r>
              <a:rPr lang="en-GB" b="0" dirty="0" smtClean="0">
                <a:solidFill>
                  <a:schemeClr val="tx1"/>
                </a:solidFill>
              </a:rPr>
              <a:t> </a:t>
            </a:r>
          </a:p>
          <a:p>
            <a:endParaRPr lang="en-GB" sz="1000" b="0" i="1" dirty="0" smtClean="0">
              <a:solidFill>
                <a:schemeClr val="tx1"/>
              </a:solidFill>
            </a:endParaRPr>
          </a:p>
          <a:p>
            <a:r>
              <a:rPr lang="en-GB" sz="1400" b="0" i="1" dirty="0" smtClean="0">
                <a:solidFill>
                  <a:schemeClr val="tx1"/>
                </a:solidFill>
              </a:rPr>
              <a:t>You should include the aims and objectives of the organisation and indicate how these align with </a:t>
            </a:r>
          </a:p>
          <a:p>
            <a:r>
              <a:rPr lang="en-GB" sz="1400" b="0" i="1" dirty="0" smtClean="0">
                <a:solidFill>
                  <a:schemeClr val="tx1"/>
                </a:solidFill>
              </a:rPr>
              <a:t>the aims of the funding scheme at paragraph 2.1 of the guidance notes.</a:t>
            </a:r>
            <a:r>
              <a:rPr lang="en-GB" sz="1400" b="0" dirty="0" smtClean="0">
                <a:solidFill>
                  <a:schemeClr val="tx1"/>
                </a:solidFill>
              </a:rPr>
              <a:t> </a:t>
            </a:r>
          </a:p>
          <a:p>
            <a:endParaRPr lang="en-GB" sz="1200" b="0" dirty="0" smtClean="0">
              <a:solidFill>
                <a:schemeClr val="tx1"/>
              </a:solidFill>
            </a:endParaRPr>
          </a:p>
          <a:p>
            <a:endParaRPr lang="en-GB" sz="1200" dirty="0" smtClean="0">
              <a:solidFill>
                <a:schemeClr val="tx1"/>
              </a:solidFill>
            </a:endParaRPr>
          </a:p>
          <a:p>
            <a:endParaRPr lang="en-GB" dirty="0"/>
          </a:p>
        </p:txBody>
      </p:sp>
      <p:sp>
        <p:nvSpPr>
          <p:cNvPr id="10" name="Rectangle 9"/>
          <p:cNvSpPr/>
          <p:nvPr/>
        </p:nvSpPr>
        <p:spPr>
          <a:xfrm flipH="1" flipV="1">
            <a:off x="8532439" y="3284983"/>
            <a:ext cx="45719" cy="45719"/>
          </a:xfrm>
          <a:prstGeom prst="rect">
            <a:avLst/>
          </a:prstGeom>
          <a:solidFill>
            <a:schemeClr val="bg1">
              <a:lumMod val="95000"/>
            </a:schemeClr>
          </a:solidFill>
          <a:ln w="152400">
            <a:solidFill>
              <a:srgbClr val="000000">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3" name="Straight Connector 12"/>
          <p:cNvCxnSpPr/>
          <p:nvPr/>
        </p:nvCxnSpPr>
        <p:spPr>
          <a:xfrm>
            <a:off x="827584" y="2780928"/>
            <a:ext cx="75608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388424" y="2780928"/>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827584" y="2780928"/>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827584" y="3933056"/>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ular Callout 21"/>
          <p:cNvSpPr/>
          <p:nvPr/>
        </p:nvSpPr>
        <p:spPr>
          <a:xfrm>
            <a:off x="1115616" y="4293096"/>
            <a:ext cx="3240360" cy="1440160"/>
          </a:xfrm>
          <a:prstGeom prst="wedgeRectCallout">
            <a:avLst>
              <a:gd name="adj1" fmla="val -21128"/>
              <a:gd name="adj2" fmla="val -726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Give some brief background about your organisation and set the funding application in context.</a:t>
            </a:r>
            <a:endParaRPr lang="en-GB" dirty="0"/>
          </a:p>
        </p:txBody>
      </p:sp>
      <p:sp>
        <p:nvSpPr>
          <p:cNvPr id="11" name="Rectangular Callout 10"/>
          <p:cNvSpPr/>
          <p:nvPr/>
        </p:nvSpPr>
        <p:spPr>
          <a:xfrm>
            <a:off x="4788024" y="4293096"/>
            <a:ext cx="3384376" cy="1584176"/>
          </a:xfrm>
          <a:prstGeom prst="wedgeRectCallout">
            <a:avLst>
              <a:gd name="adj1" fmla="val -21359"/>
              <a:gd name="adj2" fmla="val -706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Remember this is just to provide some background information for the Selection Panel – there are no marks for this section.</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75000"/>
                  </a:schemeClr>
                </a:solidFill>
              </a:rPr>
              <a:t>Application form – your proposal</a:t>
            </a:r>
            <a:endParaRPr lang="en-GB" dirty="0">
              <a:solidFill>
                <a:schemeClr val="accent1">
                  <a:lumMod val="75000"/>
                </a:schemeClr>
              </a:solidFill>
            </a:endParaRPr>
          </a:p>
        </p:txBody>
      </p:sp>
      <p:sp>
        <p:nvSpPr>
          <p:cNvPr id="6" name="Content Placeholder 5"/>
          <p:cNvSpPr>
            <a:spLocks noGrp="1"/>
          </p:cNvSpPr>
          <p:nvPr>
            <p:ph idx="1"/>
          </p:nvPr>
        </p:nvSpPr>
        <p:spPr>
          <a:xfrm>
            <a:off x="467544" y="1340769"/>
            <a:ext cx="8229600" cy="1512168"/>
          </a:xfrm>
        </p:spPr>
        <p:txBody>
          <a:bodyPr>
            <a:normAutofit/>
          </a:bodyPr>
          <a:lstStyle/>
          <a:p>
            <a:pPr>
              <a:buNone/>
            </a:pPr>
            <a:r>
              <a:rPr lang="en-GB" sz="2000" i="1" dirty="0" smtClean="0">
                <a:latin typeface="Arial" pitchFamily="34" charset="0"/>
                <a:cs typeface="Arial" pitchFamily="34" charset="0"/>
              </a:rPr>
              <a:t>    </a:t>
            </a:r>
            <a:r>
              <a:rPr lang="en-GB" sz="2000" b="1" dirty="0" smtClean="0">
                <a:latin typeface="Arial" pitchFamily="34" charset="0"/>
                <a:cs typeface="Arial" pitchFamily="34" charset="0"/>
              </a:rPr>
              <a:t>B.1 Tell us about your proposal </a:t>
            </a:r>
            <a:endParaRPr lang="en-GB" sz="2000" dirty="0" smtClean="0">
              <a:latin typeface="Arial" pitchFamily="34" charset="0"/>
              <a:cs typeface="Arial" pitchFamily="34" charset="0"/>
            </a:endParaRPr>
          </a:p>
          <a:p>
            <a:pPr marL="0" indent="0">
              <a:lnSpc>
                <a:spcPts val="1400"/>
              </a:lnSpc>
              <a:spcBef>
                <a:spcPts val="0"/>
              </a:spcBef>
              <a:buNone/>
            </a:pPr>
            <a:r>
              <a:rPr lang="en-GB" i="1" dirty="0" smtClean="0"/>
              <a:t> </a:t>
            </a:r>
            <a:r>
              <a:rPr lang="en-GB" sz="1200" i="1" dirty="0" smtClean="0"/>
              <a:t>  </a:t>
            </a:r>
          </a:p>
          <a:p>
            <a:pPr>
              <a:buNone/>
            </a:pPr>
            <a:r>
              <a:rPr lang="en-GB" sz="1200" i="1" dirty="0" smtClean="0">
                <a:latin typeface="Arial" pitchFamily="34" charset="0"/>
                <a:cs typeface="Arial" pitchFamily="34" charset="0"/>
              </a:rPr>
              <a:t>	</a:t>
            </a:r>
            <a:r>
              <a:rPr lang="en-GB" sz="1400" dirty="0" smtClean="0">
                <a:latin typeface="Arial" pitchFamily="34" charset="0"/>
                <a:cs typeface="Arial" pitchFamily="34" charset="0"/>
              </a:rPr>
              <a:t>Describe what you will do and how you will do it and the outcome(s) you expect to achieve.  If you will work in partnership with any other groups please say which organisations.</a:t>
            </a:r>
            <a:endParaRPr lang="en-GB" sz="1400" dirty="0">
              <a:latin typeface="Arial" pitchFamily="34" charset="0"/>
              <a:cs typeface="Arial" pitchFamily="34" charset="0"/>
            </a:endParaRPr>
          </a:p>
        </p:txBody>
      </p:sp>
      <p:cxnSp>
        <p:nvCxnSpPr>
          <p:cNvPr id="7" name="Straight Connector 6"/>
          <p:cNvCxnSpPr/>
          <p:nvPr/>
        </p:nvCxnSpPr>
        <p:spPr>
          <a:xfrm>
            <a:off x="755576" y="2564904"/>
            <a:ext cx="75608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5576" y="2564904"/>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16416" y="2564904"/>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55576" y="3717032"/>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ular Callout 10"/>
          <p:cNvSpPr/>
          <p:nvPr/>
        </p:nvSpPr>
        <p:spPr>
          <a:xfrm>
            <a:off x="1259632" y="4077072"/>
            <a:ext cx="3240360" cy="1944216"/>
          </a:xfrm>
          <a:prstGeom prst="wedgeRectCallout">
            <a:avLst>
              <a:gd name="adj1" fmla="val -21947"/>
              <a:gd name="adj2" fmla="val -653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Give an overview of your proposal - remember what the Selection Panel are interested in and try to demonstrate what they are looking for.</a:t>
            </a:r>
            <a:endParaRPr lang="en-GB" dirty="0"/>
          </a:p>
        </p:txBody>
      </p:sp>
      <p:sp>
        <p:nvSpPr>
          <p:cNvPr id="12" name="Rectangular Callout 11"/>
          <p:cNvSpPr/>
          <p:nvPr/>
        </p:nvSpPr>
        <p:spPr>
          <a:xfrm>
            <a:off x="5004048" y="4077072"/>
            <a:ext cx="3240360" cy="1944216"/>
          </a:xfrm>
          <a:prstGeom prst="wedgeRectCallout">
            <a:avLst>
              <a:gd name="adj1" fmla="val -21947"/>
              <a:gd name="adj2" fmla="val -653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Remember to get permission  from any groups you are working, or planning to work, in partnership with. </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75000"/>
                  </a:schemeClr>
                </a:solidFill>
              </a:rPr>
              <a:t>Application form – your proposal</a:t>
            </a:r>
            <a:endParaRPr lang="en-GB" dirty="0">
              <a:solidFill>
                <a:schemeClr val="accent1">
                  <a:lumMod val="75000"/>
                </a:schemeClr>
              </a:solidFill>
            </a:endParaRPr>
          </a:p>
        </p:txBody>
      </p:sp>
      <p:sp>
        <p:nvSpPr>
          <p:cNvPr id="3" name="Content Placeholder 2"/>
          <p:cNvSpPr>
            <a:spLocks noGrp="1"/>
          </p:cNvSpPr>
          <p:nvPr>
            <p:ph idx="1"/>
          </p:nvPr>
        </p:nvSpPr>
        <p:spPr>
          <a:xfrm>
            <a:off x="467544" y="1340768"/>
            <a:ext cx="8229600" cy="1512168"/>
          </a:xfrm>
        </p:spPr>
        <p:txBody>
          <a:bodyPr>
            <a:normAutofit/>
          </a:bodyPr>
          <a:lstStyle/>
          <a:p>
            <a:pPr>
              <a:buNone/>
            </a:pPr>
            <a:r>
              <a:rPr lang="en-GB" sz="1600" b="1" dirty="0" smtClean="0">
                <a:latin typeface="Arial" pitchFamily="34" charset="0"/>
                <a:cs typeface="Arial" pitchFamily="34" charset="0"/>
              </a:rPr>
              <a:t>	B.2 In these four following boxes, outline the outcome or outcomes for the funding scheme (paragraph 2.1 of the guidance notes) your proposal contributes to and how it contributes. Use a box for each of the outcomes.</a:t>
            </a:r>
            <a:endParaRPr lang="en-GB" sz="1600" dirty="0" smtClean="0">
              <a:latin typeface="Arial" pitchFamily="34" charset="0"/>
              <a:cs typeface="Arial" pitchFamily="34" charset="0"/>
            </a:endParaRPr>
          </a:p>
          <a:p>
            <a:pPr>
              <a:buNone/>
            </a:pPr>
            <a:r>
              <a:rPr lang="en-GB" sz="1600" b="1" dirty="0" smtClean="0">
                <a:latin typeface="Arial" pitchFamily="34" charset="0"/>
                <a:cs typeface="Arial" pitchFamily="34" charset="0"/>
              </a:rPr>
              <a:t>	</a:t>
            </a:r>
            <a:r>
              <a:rPr lang="en-GB" sz="1600" dirty="0" smtClean="0">
                <a:latin typeface="Arial" pitchFamily="34" charset="0"/>
                <a:cs typeface="Arial" pitchFamily="34" charset="0"/>
              </a:rPr>
              <a:t>(Please see paragraph 3.1 of the guidance notes for how many outcomes you should fill in for the tier you are applying to).</a:t>
            </a:r>
          </a:p>
          <a:p>
            <a:pPr>
              <a:buNone/>
            </a:pPr>
            <a:endParaRPr lang="en-GB" sz="1800" b="1" dirty="0" smtClean="0">
              <a:latin typeface="Arial" pitchFamily="34" charset="0"/>
              <a:cs typeface="Arial" pitchFamily="34" charset="0"/>
            </a:endParaRPr>
          </a:p>
          <a:p>
            <a:pPr>
              <a:buNone/>
            </a:pPr>
            <a:endParaRPr lang="en-GB" dirty="0" smtClean="0"/>
          </a:p>
          <a:p>
            <a:pPr>
              <a:buNone/>
            </a:pPr>
            <a:endParaRPr lang="en-GB" dirty="0" smtClean="0"/>
          </a:p>
          <a:p>
            <a:endParaRPr lang="en-GB" dirty="0"/>
          </a:p>
        </p:txBody>
      </p:sp>
      <p:cxnSp>
        <p:nvCxnSpPr>
          <p:cNvPr id="4" name="Straight Connector 3"/>
          <p:cNvCxnSpPr/>
          <p:nvPr/>
        </p:nvCxnSpPr>
        <p:spPr>
          <a:xfrm>
            <a:off x="755576" y="2996952"/>
            <a:ext cx="75608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755576" y="2996952"/>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8316416" y="2996952"/>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55576" y="4149080"/>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ular Callout 7"/>
          <p:cNvSpPr/>
          <p:nvPr/>
        </p:nvSpPr>
        <p:spPr>
          <a:xfrm>
            <a:off x="611560" y="4509120"/>
            <a:ext cx="3888432" cy="1656184"/>
          </a:xfrm>
          <a:prstGeom prst="wedgeRectCallout">
            <a:avLst>
              <a:gd name="adj1" fmla="val -21947"/>
              <a:gd name="adj2" fmla="val -722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Look carefully at the 4 outcomes of the MEDF and take the time to fully explain how your proposal helps contribute to the outcome or outcomes.</a:t>
            </a:r>
            <a:endParaRPr lang="en-GB" dirty="0"/>
          </a:p>
        </p:txBody>
      </p:sp>
      <p:sp>
        <p:nvSpPr>
          <p:cNvPr id="10" name="Rectangular Callout 9"/>
          <p:cNvSpPr/>
          <p:nvPr/>
        </p:nvSpPr>
        <p:spPr>
          <a:xfrm>
            <a:off x="5076056" y="4509120"/>
            <a:ext cx="3240360" cy="2160240"/>
          </a:xfrm>
          <a:prstGeom prst="wedgeRectCallout">
            <a:avLst>
              <a:gd name="adj1" fmla="val -20771"/>
              <a:gd name="adj2" fmla="val -658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Remember, check how many outcomes you need to fill in for the Tier you are applying to – additional marks will not be given if you fill in more.</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75000"/>
                  </a:schemeClr>
                </a:solidFill>
              </a:rPr>
              <a:t>Application form – your proposal</a:t>
            </a:r>
            <a:endParaRPr lang="en-GB" dirty="0"/>
          </a:p>
        </p:txBody>
      </p:sp>
      <p:sp>
        <p:nvSpPr>
          <p:cNvPr id="3" name="Content Placeholder 2"/>
          <p:cNvSpPr>
            <a:spLocks noGrp="1"/>
          </p:cNvSpPr>
          <p:nvPr>
            <p:ph idx="1"/>
          </p:nvPr>
        </p:nvSpPr>
        <p:spPr/>
        <p:txBody>
          <a:bodyPr/>
          <a:lstStyle/>
          <a:p>
            <a:pPr>
              <a:buNone/>
            </a:pPr>
            <a:r>
              <a:rPr lang="en-GB" sz="1800" b="1" dirty="0" smtClean="0">
                <a:latin typeface="Arial" pitchFamily="34" charset="0"/>
                <a:cs typeface="Arial" pitchFamily="34" charset="0"/>
              </a:rPr>
              <a:t>B.3 Outline evidence that your proposal addresses a specific need or needs and is targeted on people, groups or areas of greatest social need</a:t>
            </a:r>
            <a:endParaRPr lang="en-GB" sz="1800" dirty="0" smtClean="0">
              <a:latin typeface="Arial" pitchFamily="34" charset="0"/>
              <a:cs typeface="Arial" pitchFamily="34" charset="0"/>
            </a:endParaRPr>
          </a:p>
          <a:p>
            <a:pPr>
              <a:buNone/>
            </a:pPr>
            <a:r>
              <a:rPr lang="en-GB" sz="1200" i="1" dirty="0" smtClean="0">
                <a:latin typeface="Arial" pitchFamily="34" charset="0"/>
                <a:cs typeface="Arial" pitchFamily="34" charset="0"/>
              </a:rPr>
              <a:t>       Please see paragraph 5.1 in the guidance notes for the selection criteria </a:t>
            </a:r>
            <a:endParaRPr lang="en-GB" sz="1200" dirty="0">
              <a:latin typeface="Arial" pitchFamily="34" charset="0"/>
              <a:cs typeface="Arial" pitchFamily="34" charset="0"/>
            </a:endParaRPr>
          </a:p>
        </p:txBody>
      </p:sp>
      <p:cxnSp>
        <p:nvCxnSpPr>
          <p:cNvPr id="4" name="Straight Connector 3"/>
          <p:cNvCxnSpPr/>
          <p:nvPr/>
        </p:nvCxnSpPr>
        <p:spPr>
          <a:xfrm>
            <a:off x="611560" y="2780928"/>
            <a:ext cx="75608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611560" y="2780928"/>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8172400" y="2780928"/>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11560" y="3933056"/>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ular Callout 7"/>
          <p:cNvSpPr/>
          <p:nvPr/>
        </p:nvSpPr>
        <p:spPr>
          <a:xfrm>
            <a:off x="179512" y="4237522"/>
            <a:ext cx="2952328" cy="2359830"/>
          </a:xfrm>
          <a:prstGeom prst="wedgeRectCallout">
            <a:avLst>
              <a:gd name="adj1" fmla="val -21947"/>
              <a:gd name="adj2" fmla="val -623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Who will benefit from your work? What evidence is there for the specific need or needs? Use evidence for your assertions – e.g. census figures/research statistics.</a:t>
            </a:r>
            <a:endParaRPr lang="en-GB" dirty="0"/>
          </a:p>
        </p:txBody>
      </p:sp>
      <p:sp>
        <p:nvSpPr>
          <p:cNvPr id="9" name="Rectangular Callout 8"/>
          <p:cNvSpPr/>
          <p:nvPr/>
        </p:nvSpPr>
        <p:spPr>
          <a:xfrm>
            <a:off x="3310540" y="4282606"/>
            <a:ext cx="2522920" cy="2287822"/>
          </a:xfrm>
          <a:prstGeom prst="wedgeRectCallout">
            <a:avLst>
              <a:gd name="adj1" fmla="val -20771"/>
              <a:gd name="adj2" fmla="val -643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If there are no official statistics for your assertions, refer to what you have found during the course of your work.</a:t>
            </a:r>
            <a:endParaRPr lang="en-GB" dirty="0"/>
          </a:p>
        </p:txBody>
      </p:sp>
      <p:sp>
        <p:nvSpPr>
          <p:cNvPr id="10" name="Rectangular Callout 9"/>
          <p:cNvSpPr/>
          <p:nvPr/>
        </p:nvSpPr>
        <p:spPr>
          <a:xfrm>
            <a:off x="6023332" y="4277884"/>
            <a:ext cx="2963079" cy="2292544"/>
          </a:xfrm>
          <a:prstGeom prst="wedgeRectCallout">
            <a:avLst>
              <a:gd name="adj1" fmla="val -21947"/>
              <a:gd name="adj2" fmla="val -641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smtClean="0"/>
              <a:t>Remember to ensure any statistics you use are relevant to NI - </a:t>
            </a:r>
            <a:r>
              <a:rPr lang="en-GB" sz="1600" dirty="0" err="1" smtClean="0"/>
              <a:t>eg</a:t>
            </a:r>
            <a:r>
              <a:rPr lang="en-GB" sz="1600" dirty="0" smtClean="0"/>
              <a:t> if you are referring to ‘UK’ statistics, make sure NI is included in these and not just GB.  If you still use statistics that don’t refer to NI – explain why you think they are applicable.</a:t>
            </a:r>
            <a:endParaRPr lang="en-GB"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75000"/>
                  </a:schemeClr>
                </a:solidFill>
              </a:rPr>
              <a:t>Application – your proposal</a:t>
            </a:r>
            <a:endParaRPr lang="en-GB" dirty="0">
              <a:solidFill>
                <a:schemeClr val="accent1">
                  <a:lumMod val="75000"/>
                </a:schemeClr>
              </a:solidFill>
            </a:endParaRPr>
          </a:p>
        </p:txBody>
      </p:sp>
      <p:sp>
        <p:nvSpPr>
          <p:cNvPr id="3" name="Content Placeholder 2"/>
          <p:cNvSpPr>
            <a:spLocks noGrp="1"/>
          </p:cNvSpPr>
          <p:nvPr>
            <p:ph idx="1"/>
          </p:nvPr>
        </p:nvSpPr>
        <p:spPr>
          <a:xfrm>
            <a:off x="467544" y="1556792"/>
            <a:ext cx="8229600" cy="4525963"/>
          </a:xfrm>
        </p:spPr>
        <p:txBody>
          <a:bodyPr>
            <a:normAutofit/>
          </a:bodyPr>
          <a:lstStyle/>
          <a:p>
            <a:pPr>
              <a:buNone/>
            </a:pPr>
            <a:r>
              <a:rPr lang="en-GB" sz="2000" b="1" dirty="0" smtClean="0">
                <a:latin typeface="Arial" pitchFamily="34" charset="0"/>
                <a:cs typeface="Arial" pitchFamily="34" charset="0"/>
              </a:rPr>
              <a:t>B.4  Agreed activity: what will you actually do</a:t>
            </a:r>
          </a:p>
          <a:p>
            <a:pPr>
              <a:buNone/>
            </a:pPr>
            <a:r>
              <a:rPr lang="en-GB" sz="1400" dirty="0" smtClean="0"/>
              <a:t>	</a:t>
            </a:r>
            <a:r>
              <a:rPr lang="en-GB" sz="1400" dirty="0" smtClean="0">
                <a:latin typeface="Arial" pitchFamily="34" charset="0"/>
                <a:cs typeface="Arial" pitchFamily="34" charset="0"/>
              </a:rPr>
              <a:t>Under section B.2. you stated the specific outcomes that your proposal would contribute to.  We would now like you to summarise what you will actually do, how much you will do and how you will know whether you are doing it well or not.  </a:t>
            </a:r>
          </a:p>
          <a:p>
            <a:pPr>
              <a:buNone/>
            </a:pPr>
            <a:endParaRPr lang="en-GB" sz="1400" dirty="0" smtClean="0">
              <a:latin typeface="Arial" pitchFamily="34" charset="0"/>
              <a:cs typeface="Arial" pitchFamily="34" charset="0"/>
            </a:endParaRPr>
          </a:p>
          <a:p>
            <a:pPr>
              <a:buNone/>
            </a:pPr>
            <a:endParaRPr lang="en-GB" sz="1400" dirty="0" smtClean="0">
              <a:latin typeface="Arial" pitchFamily="34" charset="0"/>
              <a:cs typeface="Arial" pitchFamily="34" charset="0"/>
            </a:endParaRPr>
          </a:p>
          <a:p>
            <a:pPr>
              <a:buNone/>
            </a:pPr>
            <a:endParaRPr lang="en-GB" dirty="0" smtClean="0"/>
          </a:p>
          <a:p>
            <a:endParaRPr lang="en-GB" dirty="0"/>
          </a:p>
        </p:txBody>
      </p:sp>
      <p:sp>
        <p:nvSpPr>
          <p:cNvPr id="9" name="Rectangular Callout 8"/>
          <p:cNvSpPr/>
          <p:nvPr/>
        </p:nvSpPr>
        <p:spPr>
          <a:xfrm>
            <a:off x="5796136" y="4149080"/>
            <a:ext cx="3096344" cy="2160240"/>
          </a:xfrm>
          <a:prstGeom prst="wedgeRectCallout">
            <a:avLst>
              <a:gd name="adj1" fmla="val -21947"/>
              <a:gd name="adj2" fmla="val -653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The detail in B4 will form the basis of the letter of offer should your application be successful and will be used to inform monitoring and evaluation.  </a:t>
            </a:r>
          </a:p>
          <a:p>
            <a:r>
              <a:rPr lang="en-GB" dirty="0" smtClean="0"/>
              <a:t>Be </a:t>
            </a:r>
            <a:r>
              <a:rPr lang="en-GB" u="sng" dirty="0" smtClean="0"/>
              <a:t>clear</a:t>
            </a:r>
            <a:r>
              <a:rPr lang="en-GB" dirty="0" smtClean="0"/>
              <a:t> and </a:t>
            </a:r>
            <a:r>
              <a:rPr lang="en-GB" u="sng" dirty="0" smtClean="0"/>
              <a:t>concise</a:t>
            </a:r>
            <a:r>
              <a:rPr lang="en-GB" dirty="0" smtClean="0"/>
              <a:t>.</a:t>
            </a:r>
            <a:endParaRPr lang="en-GB" dirty="0"/>
          </a:p>
        </p:txBody>
      </p:sp>
      <p:sp>
        <p:nvSpPr>
          <p:cNvPr id="11" name="Rectangular Callout 10"/>
          <p:cNvSpPr/>
          <p:nvPr/>
        </p:nvSpPr>
        <p:spPr>
          <a:xfrm>
            <a:off x="143047" y="4149080"/>
            <a:ext cx="2304256" cy="1728192"/>
          </a:xfrm>
          <a:prstGeom prst="wedgeRectCallout">
            <a:avLst>
              <a:gd name="adj1" fmla="val 43256"/>
              <a:gd name="adj2" fmla="val -713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u="sng" dirty="0" smtClean="0"/>
              <a:t>Do not </a:t>
            </a:r>
            <a:r>
              <a:rPr lang="en-GB" dirty="0" smtClean="0"/>
              <a:t>include activities you are doing or have applied to do for other funders.</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189225180"/>
              </p:ext>
            </p:extLst>
          </p:nvPr>
        </p:nvGraphicFramePr>
        <p:xfrm>
          <a:off x="1043608" y="2780928"/>
          <a:ext cx="7128792" cy="978024"/>
        </p:xfrm>
        <a:graphic>
          <a:graphicData uri="http://schemas.openxmlformats.org/drawingml/2006/table">
            <a:tbl>
              <a:tblPr firstRow="1" bandRow="1">
                <a:tableStyleId>{5C22544A-7EE6-4342-B048-85BDC9FD1C3A}</a:tableStyleId>
              </a:tblPr>
              <a:tblGrid>
                <a:gridCol w="1188132">
                  <a:extLst>
                    <a:ext uri="{9D8B030D-6E8A-4147-A177-3AD203B41FA5}">
                      <a16:colId xmlns:a16="http://schemas.microsoft.com/office/drawing/2014/main" val="20000"/>
                    </a:ext>
                  </a:extLst>
                </a:gridCol>
                <a:gridCol w="1188132">
                  <a:extLst>
                    <a:ext uri="{9D8B030D-6E8A-4147-A177-3AD203B41FA5}">
                      <a16:colId xmlns:a16="http://schemas.microsoft.com/office/drawing/2014/main" val="20001"/>
                    </a:ext>
                  </a:extLst>
                </a:gridCol>
                <a:gridCol w="1188132">
                  <a:extLst>
                    <a:ext uri="{9D8B030D-6E8A-4147-A177-3AD203B41FA5}">
                      <a16:colId xmlns:a16="http://schemas.microsoft.com/office/drawing/2014/main" val="20002"/>
                    </a:ext>
                  </a:extLst>
                </a:gridCol>
                <a:gridCol w="1188132">
                  <a:extLst>
                    <a:ext uri="{9D8B030D-6E8A-4147-A177-3AD203B41FA5}">
                      <a16:colId xmlns:a16="http://schemas.microsoft.com/office/drawing/2014/main" val="20003"/>
                    </a:ext>
                  </a:extLst>
                </a:gridCol>
                <a:gridCol w="1188132">
                  <a:extLst>
                    <a:ext uri="{9D8B030D-6E8A-4147-A177-3AD203B41FA5}">
                      <a16:colId xmlns:a16="http://schemas.microsoft.com/office/drawing/2014/main" val="20004"/>
                    </a:ext>
                  </a:extLst>
                </a:gridCol>
                <a:gridCol w="1188132">
                  <a:extLst>
                    <a:ext uri="{9D8B030D-6E8A-4147-A177-3AD203B41FA5}">
                      <a16:colId xmlns:a16="http://schemas.microsoft.com/office/drawing/2014/main" val="20005"/>
                    </a:ext>
                  </a:extLst>
                </a:gridCol>
              </a:tblGrid>
              <a:tr h="391209">
                <a:tc rowSpan="2">
                  <a:txBody>
                    <a:bodyPr/>
                    <a:lstStyle/>
                    <a:p>
                      <a:pPr algn="l">
                        <a:spcAft>
                          <a:spcPts val="0"/>
                        </a:spcAft>
                      </a:pPr>
                      <a:r>
                        <a:rPr lang="en-GB" sz="1000" b="1" dirty="0">
                          <a:latin typeface="Arial"/>
                          <a:ea typeface="Times New Roman"/>
                          <a:cs typeface="Times New Roman"/>
                        </a:rPr>
                        <a:t>Racial Equality Outcome</a:t>
                      </a:r>
                      <a:endParaRPr lang="en-GB" sz="1200" dirty="0">
                        <a:latin typeface="Times New Roman"/>
                        <a:ea typeface="Times New Roman"/>
                        <a:cs typeface="Times New Roman"/>
                      </a:endParaRPr>
                    </a:p>
                  </a:txBody>
                  <a:tcPr marL="68580" marR="68580" marT="0" marB="0"/>
                </a:tc>
                <a:tc rowSpan="2">
                  <a:txBody>
                    <a:bodyPr/>
                    <a:lstStyle/>
                    <a:p>
                      <a:pPr algn="l">
                        <a:spcAft>
                          <a:spcPts val="0"/>
                        </a:spcAft>
                      </a:pPr>
                      <a:r>
                        <a:rPr lang="en-GB" sz="1000" b="1" dirty="0">
                          <a:latin typeface="Arial"/>
                          <a:ea typeface="Times New Roman"/>
                          <a:cs typeface="Times New Roman"/>
                        </a:rPr>
                        <a:t>Activity Description</a:t>
                      </a:r>
                      <a:endParaRPr lang="en-GB" sz="1200" dirty="0">
                        <a:latin typeface="Times New Roman"/>
                        <a:ea typeface="Times New Roman"/>
                        <a:cs typeface="Times New Roman"/>
                      </a:endParaRPr>
                    </a:p>
                  </a:txBody>
                  <a:tcPr marL="68580" marR="68580" marT="0" marB="0"/>
                </a:tc>
                <a:tc gridSpan="2">
                  <a:txBody>
                    <a:bodyPr/>
                    <a:lstStyle/>
                    <a:p>
                      <a:pPr algn="ctr">
                        <a:spcAft>
                          <a:spcPts val="0"/>
                        </a:spcAft>
                      </a:pPr>
                      <a:r>
                        <a:rPr lang="en-GB" sz="1000" b="1" dirty="0">
                          <a:latin typeface="Arial"/>
                          <a:ea typeface="Times New Roman"/>
                          <a:cs typeface="Times New Roman"/>
                        </a:rPr>
                        <a:t>Output measure</a:t>
                      </a:r>
                      <a:endParaRPr lang="en-GB" sz="1200" dirty="0">
                        <a:latin typeface="Times New Roman"/>
                        <a:ea typeface="Times New Roman"/>
                        <a:cs typeface="Times New Roman"/>
                      </a:endParaRPr>
                    </a:p>
                  </a:txBody>
                  <a:tcPr marL="68580" marR="68580" marT="0" marB="0"/>
                </a:tc>
                <a:tc hMerge="1">
                  <a:txBody>
                    <a:bodyPr/>
                    <a:lstStyle/>
                    <a:p>
                      <a:endParaRPr lang="en-GB"/>
                    </a:p>
                  </a:txBody>
                  <a:tcPr/>
                </a:tc>
                <a:tc rowSpan="2">
                  <a:txBody>
                    <a:bodyPr/>
                    <a:lstStyle/>
                    <a:p>
                      <a:pPr algn="l">
                        <a:spcAft>
                          <a:spcPts val="0"/>
                        </a:spcAft>
                      </a:pPr>
                      <a:r>
                        <a:rPr lang="en-GB" sz="1000" b="1" dirty="0">
                          <a:latin typeface="Arial"/>
                          <a:ea typeface="Times New Roman"/>
                          <a:cs typeface="Times New Roman"/>
                        </a:rPr>
                        <a:t>Target date</a:t>
                      </a:r>
                      <a:endParaRPr lang="en-GB" sz="1200" dirty="0">
                        <a:latin typeface="Times New Roman"/>
                        <a:ea typeface="Times New Roman"/>
                        <a:cs typeface="Times New Roman"/>
                      </a:endParaRPr>
                    </a:p>
                  </a:txBody>
                  <a:tcPr marL="68580" marR="68580" marT="0" marB="0"/>
                </a:tc>
                <a:tc>
                  <a:txBody>
                    <a:bodyPr/>
                    <a:lstStyle/>
                    <a:p>
                      <a:pPr algn="l">
                        <a:spcAft>
                          <a:spcPts val="0"/>
                        </a:spcAft>
                      </a:pPr>
                      <a:r>
                        <a:rPr lang="en-GB" sz="1000" b="1" dirty="0">
                          <a:latin typeface="Arial"/>
                          <a:ea typeface="Times New Roman"/>
                          <a:cs typeface="Times New Roman"/>
                        </a:rPr>
                        <a:t>Outcome measure</a:t>
                      </a:r>
                      <a:endParaRPr lang="en-GB" sz="1200" dirty="0">
                        <a:latin typeface="Times New Roman"/>
                        <a:ea typeface="Times New Roman"/>
                        <a:cs typeface="Times New Roman"/>
                      </a:endParaRPr>
                    </a:p>
                  </a:txBody>
                  <a:tcPr marL="68580" marR="68580" marT="0" marB="0"/>
                </a:tc>
                <a:extLst>
                  <a:ext uri="{0D108BD9-81ED-4DB2-BD59-A6C34878D82A}">
                    <a16:rowId xmlns:a16="http://schemas.microsoft.com/office/drawing/2014/main" val="10000"/>
                  </a:ext>
                </a:extLst>
              </a:tr>
              <a:tr h="586815">
                <a:tc vMerge="1">
                  <a:txBody>
                    <a:bodyPr/>
                    <a:lstStyle/>
                    <a:p>
                      <a:endParaRPr lang="en-GB"/>
                    </a:p>
                  </a:txBody>
                  <a:tcPr/>
                </a:tc>
                <a:tc vMerge="1">
                  <a:txBody>
                    <a:bodyPr/>
                    <a:lstStyle/>
                    <a:p>
                      <a:endParaRPr lang="en-GB"/>
                    </a:p>
                  </a:txBody>
                  <a:tcPr/>
                </a:tc>
                <a:tc>
                  <a:txBody>
                    <a:bodyPr/>
                    <a:lstStyle/>
                    <a:p>
                      <a:pPr algn="l">
                        <a:spcAft>
                          <a:spcPts val="0"/>
                        </a:spcAft>
                      </a:pPr>
                      <a:r>
                        <a:rPr lang="en-GB" sz="1000" i="1" dirty="0">
                          <a:latin typeface="Arial"/>
                          <a:ea typeface="Times New Roman"/>
                          <a:cs typeface="Times New Roman"/>
                        </a:rPr>
                        <a:t>How much did we do?</a:t>
                      </a:r>
                      <a:endParaRPr lang="en-GB" sz="1200" dirty="0">
                        <a:latin typeface="Times New Roman"/>
                        <a:ea typeface="Times New Roman"/>
                        <a:cs typeface="Times New Roman"/>
                      </a:endParaRPr>
                    </a:p>
                  </a:txBody>
                  <a:tcPr marL="68580" marR="68580" marT="0" marB="0"/>
                </a:tc>
                <a:tc>
                  <a:txBody>
                    <a:bodyPr/>
                    <a:lstStyle/>
                    <a:p>
                      <a:pPr algn="l">
                        <a:spcAft>
                          <a:spcPts val="0"/>
                        </a:spcAft>
                      </a:pPr>
                      <a:r>
                        <a:rPr lang="en-GB" sz="1000" i="1" dirty="0">
                          <a:latin typeface="Arial"/>
                          <a:ea typeface="Times New Roman"/>
                          <a:cs typeface="Times New Roman"/>
                        </a:rPr>
                        <a:t>How well did we do it?</a:t>
                      </a:r>
                      <a:endParaRPr lang="en-GB" sz="1200" dirty="0">
                        <a:latin typeface="Times New Roman"/>
                        <a:ea typeface="Times New Roman"/>
                        <a:cs typeface="Times New Roman"/>
                      </a:endParaRPr>
                    </a:p>
                  </a:txBody>
                  <a:tcPr marL="68580" marR="68580" marT="0" marB="0"/>
                </a:tc>
                <a:tc vMerge="1">
                  <a:txBody>
                    <a:bodyPr/>
                    <a:lstStyle/>
                    <a:p>
                      <a:endParaRPr lang="en-GB"/>
                    </a:p>
                  </a:txBody>
                  <a:tcPr/>
                </a:tc>
                <a:tc>
                  <a:txBody>
                    <a:bodyPr/>
                    <a:lstStyle/>
                    <a:p>
                      <a:pPr algn="l">
                        <a:spcAft>
                          <a:spcPts val="0"/>
                        </a:spcAft>
                      </a:pPr>
                      <a:r>
                        <a:rPr lang="en-GB" sz="1000" i="1" dirty="0">
                          <a:latin typeface="Arial"/>
                          <a:ea typeface="Times New Roman"/>
                          <a:cs typeface="Times New Roman"/>
                        </a:rPr>
                        <a:t>Is anyone better of as a result?  </a:t>
                      </a:r>
                      <a:endParaRPr lang="en-GB" sz="1200" dirty="0">
                        <a:latin typeface="Times New Roman"/>
                        <a:ea typeface="Times New Roman"/>
                        <a:cs typeface="Times New Roman"/>
                      </a:endParaRPr>
                    </a:p>
                  </a:txBody>
                  <a:tcPr marL="68580" marR="68580" marT="0" marB="0"/>
                </a:tc>
                <a:extLst>
                  <a:ext uri="{0D108BD9-81ED-4DB2-BD59-A6C34878D82A}">
                    <a16:rowId xmlns:a16="http://schemas.microsoft.com/office/drawing/2014/main" val="10001"/>
                  </a:ext>
                </a:extLst>
              </a:tr>
            </a:tbl>
          </a:graphicData>
        </a:graphic>
      </p:graphicFrame>
      <p:sp>
        <p:nvSpPr>
          <p:cNvPr id="8" name="Rectangular Callout 7"/>
          <p:cNvSpPr/>
          <p:nvPr/>
        </p:nvSpPr>
        <p:spPr>
          <a:xfrm>
            <a:off x="2573547" y="4149080"/>
            <a:ext cx="3096344" cy="2072829"/>
          </a:xfrm>
          <a:prstGeom prst="wedgeRectCallout">
            <a:avLst>
              <a:gd name="adj1" fmla="val 18477"/>
              <a:gd name="adj2" fmla="val -635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You must spell out exactly what activities, outputs and outcomes you are planning.  You must also show how you plan to measure success – these should be SMART!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75000"/>
                  </a:schemeClr>
                </a:solidFill>
              </a:rPr>
              <a:t>Application – your proposal</a:t>
            </a:r>
            <a:endParaRPr lang="en-GB" dirty="0"/>
          </a:p>
        </p:txBody>
      </p:sp>
      <p:sp>
        <p:nvSpPr>
          <p:cNvPr id="3" name="Content Placeholder 2"/>
          <p:cNvSpPr>
            <a:spLocks noGrp="1"/>
          </p:cNvSpPr>
          <p:nvPr>
            <p:ph idx="1"/>
          </p:nvPr>
        </p:nvSpPr>
        <p:spPr>
          <a:xfrm>
            <a:off x="457200" y="1600200"/>
            <a:ext cx="8229600" cy="4925144"/>
          </a:xfrm>
        </p:spPr>
        <p:txBody>
          <a:bodyPr>
            <a:normAutofit/>
          </a:bodyPr>
          <a:lstStyle/>
          <a:p>
            <a:pPr>
              <a:buNone/>
            </a:pPr>
            <a:r>
              <a:rPr lang="en-GB" sz="2000" b="1" dirty="0" smtClean="0">
                <a:latin typeface="Arial" pitchFamily="34" charset="0"/>
                <a:cs typeface="Arial" pitchFamily="34" charset="0"/>
              </a:rPr>
              <a:t>B.4  Agreed activity: what will you actually do </a:t>
            </a:r>
            <a:r>
              <a:rPr lang="en-GB" sz="1600" b="1" dirty="0" smtClean="0">
                <a:latin typeface="Arial" pitchFamily="34" charset="0"/>
                <a:cs typeface="Arial" pitchFamily="34" charset="0"/>
              </a:rPr>
              <a:t>(continued)</a:t>
            </a:r>
          </a:p>
          <a:p>
            <a:pPr>
              <a:buNone/>
            </a:pPr>
            <a:endParaRPr lang="en-GB" sz="1600" b="1" dirty="0" smtClean="0">
              <a:latin typeface="Arial" pitchFamily="34" charset="0"/>
              <a:cs typeface="Arial" pitchFamily="34" charset="0"/>
            </a:endParaRPr>
          </a:p>
          <a:p>
            <a:pPr>
              <a:buNone/>
            </a:pPr>
            <a:r>
              <a:rPr lang="en-GB" sz="1800" b="1" dirty="0" smtClean="0">
                <a:cs typeface="Arial" pitchFamily="34" charset="0"/>
              </a:rPr>
              <a:t>Activities you will be doing or have applied to do for other funders</a:t>
            </a:r>
          </a:p>
          <a:p>
            <a:pPr>
              <a:buFont typeface="Wingdings" pitchFamily="2" charset="2"/>
              <a:buChar char="q"/>
            </a:pPr>
            <a:r>
              <a:rPr lang="en-GB" sz="1800" dirty="0" smtClean="0">
                <a:cs typeface="Arial" pitchFamily="34" charset="0"/>
              </a:rPr>
              <a:t>We want to clearly see what money from the Minority Ethnic Development Fund is supporting.</a:t>
            </a:r>
          </a:p>
          <a:p>
            <a:pPr>
              <a:buFont typeface="Wingdings" pitchFamily="2" charset="2"/>
              <a:buChar char="q"/>
            </a:pPr>
            <a:r>
              <a:rPr lang="en-GB" sz="1800" dirty="0" smtClean="0">
                <a:cs typeface="Arial" pitchFamily="34" charset="0"/>
              </a:rPr>
              <a:t>This makes it easier when we have to report to Ministers and others about the Fund.</a:t>
            </a:r>
          </a:p>
          <a:p>
            <a:pPr>
              <a:buFont typeface="Wingdings" pitchFamily="2" charset="2"/>
              <a:buChar char="q"/>
            </a:pPr>
            <a:r>
              <a:rPr lang="en-GB" sz="1800" dirty="0" smtClean="0">
                <a:cs typeface="Arial" pitchFamily="34" charset="0"/>
              </a:rPr>
              <a:t>We also want to make sure that each application is being marked fairly – some applicants were including activities they would be doing/had applied to do for other funders – some were not.  </a:t>
            </a:r>
          </a:p>
          <a:p>
            <a:pPr>
              <a:buFont typeface="Wingdings" pitchFamily="2" charset="2"/>
              <a:buChar char="q"/>
            </a:pPr>
            <a:r>
              <a:rPr lang="en-GB" sz="1800" dirty="0" smtClean="0">
                <a:cs typeface="Arial" pitchFamily="34" charset="0"/>
              </a:rPr>
              <a:t>There is also an issue if organisations did not secure funding to carry out activities included in their Letter of Offer – if all the targets are not being achieved this could lead to a reduction in the funding award.</a:t>
            </a:r>
          </a:p>
          <a:p>
            <a:pPr>
              <a:buFont typeface="Wingdings" pitchFamily="2" charset="2"/>
              <a:buChar char="q"/>
            </a:pPr>
            <a:r>
              <a:rPr lang="en-GB" sz="1800" dirty="0" smtClean="0">
                <a:cs typeface="Arial" pitchFamily="34" charset="0"/>
              </a:rPr>
              <a:t>If your application to the MEDF will support work being done for other funders e.g. management of a project – be clear about that and explain how that works.</a:t>
            </a:r>
          </a:p>
          <a:p>
            <a:pPr>
              <a:buNone/>
            </a:pPr>
            <a:r>
              <a:rPr lang="en-GB" sz="1600" dirty="0" smtClean="0"/>
              <a:t>	</a:t>
            </a:r>
            <a:endParaRPr lang="en-GB" sz="1600" dirty="0" smtClean="0">
              <a:latin typeface="Arial" pitchFamily="34" charset="0"/>
              <a:cs typeface="Arial" pitchFamily="34" charset="0"/>
            </a:endParaRP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75000"/>
                  </a:schemeClr>
                </a:solidFill>
              </a:rPr>
              <a:t>Application – your proposal</a:t>
            </a:r>
            <a:endParaRPr lang="en-GB" dirty="0">
              <a:solidFill>
                <a:schemeClr val="accent1">
                  <a:lumMod val="75000"/>
                </a:schemeClr>
              </a:solidFill>
            </a:endParaRPr>
          </a:p>
        </p:txBody>
      </p:sp>
      <p:sp>
        <p:nvSpPr>
          <p:cNvPr id="3" name="Content Placeholder 2"/>
          <p:cNvSpPr>
            <a:spLocks noGrp="1"/>
          </p:cNvSpPr>
          <p:nvPr>
            <p:ph idx="1"/>
          </p:nvPr>
        </p:nvSpPr>
        <p:spPr/>
        <p:txBody>
          <a:bodyPr>
            <a:normAutofit/>
          </a:bodyPr>
          <a:lstStyle/>
          <a:p>
            <a:pPr>
              <a:buNone/>
            </a:pPr>
            <a:r>
              <a:rPr lang="en-GB" sz="1800" b="1" dirty="0" smtClean="0">
                <a:latin typeface="Arial" pitchFamily="34" charset="0"/>
                <a:cs typeface="Arial" pitchFamily="34" charset="0"/>
              </a:rPr>
              <a:t>B.5 a) Outline how your proposal will be sustained, if necessary, beyond the period to be funded.  b) Also outline the likely sustainable benefits which will be realised as a result of the proposals.  Detail any match funding.</a:t>
            </a:r>
            <a:endParaRPr lang="en-GB" sz="1800" dirty="0" smtClean="0">
              <a:latin typeface="Arial" pitchFamily="34" charset="0"/>
              <a:cs typeface="Arial" pitchFamily="34" charset="0"/>
            </a:endParaRPr>
          </a:p>
          <a:p>
            <a:pPr>
              <a:buNone/>
            </a:pPr>
            <a:endParaRPr lang="en-GB" b="1" dirty="0" smtClean="0"/>
          </a:p>
          <a:p>
            <a:pPr>
              <a:buNone/>
            </a:pPr>
            <a:endParaRPr lang="en-GB" dirty="0"/>
          </a:p>
        </p:txBody>
      </p:sp>
      <p:cxnSp>
        <p:nvCxnSpPr>
          <p:cNvPr id="4" name="Straight Connector 3"/>
          <p:cNvCxnSpPr/>
          <p:nvPr/>
        </p:nvCxnSpPr>
        <p:spPr>
          <a:xfrm>
            <a:off x="611560" y="2780928"/>
            <a:ext cx="75608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611560" y="2780928"/>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8172400" y="2780928"/>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11560" y="3933056"/>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ular Callout 8"/>
          <p:cNvSpPr/>
          <p:nvPr/>
        </p:nvSpPr>
        <p:spPr>
          <a:xfrm>
            <a:off x="1263679" y="4253955"/>
            <a:ext cx="2952328" cy="1368152"/>
          </a:xfrm>
          <a:prstGeom prst="wedgeRectCallout">
            <a:avLst>
              <a:gd name="adj1" fmla="val -21947"/>
              <a:gd name="adj2" fmla="val -715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Detail the legacy of the work proposed in your application.</a:t>
            </a:r>
            <a:endParaRPr lang="en-GB" dirty="0"/>
          </a:p>
        </p:txBody>
      </p:sp>
      <p:sp>
        <p:nvSpPr>
          <p:cNvPr id="10" name="Rectangular Callout 9"/>
          <p:cNvSpPr/>
          <p:nvPr/>
        </p:nvSpPr>
        <p:spPr>
          <a:xfrm>
            <a:off x="4716016" y="4253955"/>
            <a:ext cx="2952328" cy="1368152"/>
          </a:xfrm>
          <a:prstGeom prst="wedgeRectCallout">
            <a:avLst>
              <a:gd name="adj1" fmla="val -21947"/>
              <a:gd name="adj2" fmla="val -715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Make sure you answer both parts of the question</a:t>
            </a:r>
            <a:r>
              <a:rPr lang="en-GB" dirty="0" smtClean="0"/>
              <a:t>!  It’s easy to lose out on marks if you don’t.</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75000"/>
                  </a:schemeClr>
                </a:solidFill>
              </a:rPr>
              <a:t>Application – your proposal</a:t>
            </a:r>
            <a:endParaRPr lang="en-GB" dirty="0"/>
          </a:p>
        </p:txBody>
      </p:sp>
      <p:sp>
        <p:nvSpPr>
          <p:cNvPr id="3" name="Content Placeholder 2"/>
          <p:cNvSpPr>
            <a:spLocks noGrp="1"/>
          </p:cNvSpPr>
          <p:nvPr>
            <p:ph idx="1"/>
          </p:nvPr>
        </p:nvSpPr>
        <p:spPr/>
        <p:txBody>
          <a:bodyPr/>
          <a:lstStyle/>
          <a:p>
            <a:pPr>
              <a:buNone/>
            </a:pPr>
            <a:r>
              <a:rPr lang="en-GB" sz="1800" b="1" dirty="0" smtClean="0">
                <a:latin typeface="Arial" pitchFamily="34" charset="0"/>
                <a:cs typeface="Arial" pitchFamily="34" charset="0"/>
              </a:rPr>
              <a:t>B.6 Please detail the extent to which your organisation uses volunteers or promotes volunteering</a:t>
            </a:r>
            <a:endParaRPr lang="en-GB" sz="1800" dirty="0" smtClean="0">
              <a:latin typeface="Arial" pitchFamily="34" charset="0"/>
              <a:cs typeface="Arial" pitchFamily="34" charset="0"/>
            </a:endParaRPr>
          </a:p>
          <a:p>
            <a:pPr>
              <a:buNone/>
            </a:pPr>
            <a:r>
              <a:rPr lang="en-GB" sz="1400" i="1" dirty="0" smtClean="0">
                <a:latin typeface="Arial" pitchFamily="34" charset="0"/>
                <a:cs typeface="Arial" pitchFamily="34" charset="0"/>
              </a:rPr>
              <a:t>       How many volunteers are involved?  How often are they involved?  In what areas do they help?</a:t>
            </a:r>
            <a:endParaRPr lang="en-GB" sz="1400" b="1" dirty="0" smtClean="0">
              <a:latin typeface="Arial" pitchFamily="34" charset="0"/>
              <a:cs typeface="Arial" pitchFamily="34" charset="0"/>
            </a:endParaRPr>
          </a:p>
          <a:p>
            <a:pPr lvl="1"/>
            <a:endParaRPr lang="en-GB" dirty="0"/>
          </a:p>
        </p:txBody>
      </p:sp>
      <p:sp>
        <p:nvSpPr>
          <p:cNvPr id="5" name="Rectangular Callout 4"/>
          <p:cNvSpPr/>
          <p:nvPr/>
        </p:nvSpPr>
        <p:spPr>
          <a:xfrm>
            <a:off x="4644008" y="4365104"/>
            <a:ext cx="3240360" cy="1944216"/>
          </a:xfrm>
          <a:prstGeom prst="wedgeRectCallout">
            <a:avLst>
              <a:gd name="adj1" fmla="val -21947"/>
              <a:gd name="adj2" fmla="val -653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If there are difficulties with volunteering state what these are.</a:t>
            </a:r>
            <a:endParaRPr lang="en-GB" dirty="0"/>
          </a:p>
        </p:txBody>
      </p:sp>
      <p:cxnSp>
        <p:nvCxnSpPr>
          <p:cNvPr id="6" name="Straight Connector 5"/>
          <p:cNvCxnSpPr/>
          <p:nvPr/>
        </p:nvCxnSpPr>
        <p:spPr>
          <a:xfrm>
            <a:off x="611560" y="2780928"/>
            <a:ext cx="75608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11560" y="2780928"/>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172400" y="2780928"/>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11560" y="3933056"/>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ular Callout 9"/>
          <p:cNvSpPr/>
          <p:nvPr/>
        </p:nvSpPr>
        <p:spPr>
          <a:xfrm>
            <a:off x="1043608" y="4365104"/>
            <a:ext cx="3240360" cy="1944216"/>
          </a:xfrm>
          <a:prstGeom prst="wedgeRectCallout">
            <a:avLst>
              <a:gd name="adj1" fmla="val -21947"/>
              <a:gd name="adj2" fmla="val -653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We see volunteering as important as it builds capacity in the sector.</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132856"/>
            <a:ext cx="8229600" cy="1143000"/>
          </a:xfrm>
        </p:spPr>
        <p:txBody>
          <a:bodyPr>
            <a:noAutofit/>
          </a:bodyPr>
          <a:lstStyle/>
          <a:p>
            <a:r>
              <a:rPr lang="en-GB" sz="3600" dirty="0" smtClean="0"/>
              <a:t>This presentation will be available on the TEO website: </a:t>
            </a:r>
            <a:r>
              <a:rPr lang="en-GB" sz="3600" b="1" u="sng" dirty="0">
                <a:hlinkClick r:id="rId2"/>
              </a:rPr>
              <a:t>www.executiveoffice-ni.gov.uk/articles/racial-equality</a:t>
            </a:r>
            <a:r>
              <a:rPr lang="en-GB" sz="3600" dirty="0"/>
              <a:t/>
            </a:r>
            <a:br>
              <a:rPr lang="en-GB" sz="3600" dirty="0"/>
            </a:br>
            <a:endParaRPr lang="en-GB" sz="3600" dirty="0"/>
          </a:p>
        </p:txBody>
      </p:sp>
      <p:pic>
        <p:nvPicPr>
          <p:cNvPr id="3" name="Picture 2" descr="executive-office - with web address"/>
          <p:cNvPicPr/>
          <p:nvPr/>
        </p:nvPicPr>
        <p:blipFill>
          <a:blip r:embed="rId3" cstate="print"/>
          <a:srcRect/>
          <a:stretch>
            <a:fillRect/>
          </a:stretch>
        </p:blipFill>
        <p:spPr bwMode="auto">
          <a:xfrm>
            <a:off x="2483768" y="4509120"/>
            <a:ext cx="4392488" cy="1440160"/>
          </a:xfrm>
          <a:prstGeom prst="rect">
            <a:avLst/>
          </a:prstGeom>
          <a:noFill/>
          <a:ln w="9525">
            <a:noFill/>
            <a:miter lim="800000"/>
            <a:headEnd/>
            <a:tailEnd/>
          </a:ln>
        </p:spPr>
      </p:pic>
    </p:spTree>
    <p:extLst>
      <p:ext uri="{BB962C8B-B14F-4D97-AF65-F5344CB8AC3E}">
        <p14:creationId xmlns:p14="http://schemas.microsoft.com/office/powerpoint/2010/main" val="34813015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75000"/>
                  </a:schemeClr>
                </a:solidFill>
              </a:rPr>
              <a:t>Application – your proposal</a:t>
            </a:r>
            <a:endParaRPr lang="en-GB" dirty="0"/>
          </a:p>
        </p:txBody>
      </p:sp>
      <p:sp>
        <p:nvSpPr>
          <p:cNvPr id="3" name="Content Placeholder 2"/>
          <p:cNvSpPr>
            <a:spLocks noGrp="1"/>
          </p:cNvSpPr>
          <p:nvPr>
            <p:ph idx="1"/>
          </p:nvPr>
        </p:nvSpPr>
        <p:spPr>
          <a:xfrm>
            <a:off x="457200" y="1268760"/>
            <a:ext cx="8229600" cy="4857403"/>
          </a:xfrm>
        </p:spPr>
        <p:txBody>
          <a:bodyPr>
            <a:normAutofit/>
          </a:bodyPr>
          <a:lstStyle/>
          <a:p>
            <a:pPr>
              <a:buNone/>
            </a:pPr>
            <a:r>
              <a:rPr lang="en-GB" sz="1600" b="1" dirty="0" smtClean="0">
                <a:latin typeface="Arial" pitchFamily="34" charset="0"/>
                <a:cs typeface="Arial" pitchFamily="34" charset="0"/>
              </a:rPr>
              <a:t>	</a:t>
            </a:r>
            <a:r>
              <a:rPr lang="en-GB" sz="1800" b="1" dirty="0" smtClean="0">
                <a:latin typeface="Arial" pitchFamily="34" charset="0"/>
                <a:cs typeface="Arial" pitchFamily="34" charset="0"/>
              </a:rPr>
              <a:t>B.7 Working with others</a:t>
            </a:r>
            <a:endParaRPr lang="en-GB" sz="1800" dirty="0" smtClean="0">
              <a:latin typeface="Arial" pitchFamily="34" charset="0"/>
              <a:cs typeface="Arial" pitchFamily="34" charset="0"/>
            </a:endParaRPr>
          </a:p>
          <a:p>
            <a:pPr>
              <a:buNone/>
            </a:pPr>
            <a:r>
              <a:rPr lang="en-GB" sz="1600" dirty="0" smtClean="0">
                <a:latin typeface="Arial" pitchFamily="34" charset="0"/>
                <a:cs typeface="Arial" pitchFamily="34" charset="0"/>
              </a:rPr>
              <a:t>	Tier 3 awards are specifically intended to support organisations in working with others in the sector (see page 8 in the guidance notes for detail).  This could take the form of collaboration and/or mentoring.  Please provide details of what you intend to do below (as well as including these in the table of agreed activity at B.4).</a:t>
            </a:r>
          </a:p>
          <a:p>
            <a:pPr>
              <a:buNone/>
            </a:pPr>
            <a:endParaRPr lang="en-GB" sz="1600" dirty="0" smtClean="0">
              <a:latin typeface="Arial" pitchFamily="34" charset="0"/>
              <a:cs typeface="Arial" pitchFamily="34" charset="0"/>
            </a:endParaRPr>
          </a:p>
          <a:p>
            <a:pPr>
              <a:buNone/>
            </a:pPr>
            <a:endParaRPr lang="en-GB" sz="1600" b="1" dirty="0" smtClean="0">
              <a:latin typeface="Arial" pitchFamily="34" charset="0"/>
              <a:cs typeface="Arial" pitchFamily="34" charset="0"/>
            </a:endParaRPr>
          </a:p>
          <a:p>
            <a:pPr>
              <a:buNone/>
            </a:pPr>
            <a:r>
              <a:rPr lang="en-GB" sz="1600" b="1" dirty="0" smtClean="0">
                <a:latin typeface="Arial" pitchFamily="34" charset="0"/>
                <a:cs typeface="Arial" pitchFamily="34" charset="0"/>
              </a:rPr>
              <a:t>	</a:t>
            </a:r>
            <a:endParaRPr lang="en-GB" dirty="0"/>
          </a:p>
        </p:txBody>
      </p:sp>
      <p:cxnSp>
        <p:nvCxnSpPr>
          <p:cNvPr id="5" name="Straight Connector 4"/>
          <p:cNvCxnSpPr/>
          <p:nvPr/>
        </p:nvCxnSpPr>
        <p:spPr>
          <a:xfrm>
            <a:off x="899592" y="2780928"/>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99592" y="2780928"/>
            <a:ext cx="75608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99592" y="3933056"/>
            <a:ext cx="75608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460432" y="2780928"/>
            <a:ext cx="0" cy="1152128"/>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ular Callout 9"/>
          <p:cNvSpPr/>
          <p:nvPr/>
        </p:nvSpPr>
        <p:spPr>
          <a:xfrm>
            <a:off x="5645948" y="4290486"/>
            <a:ext cx="3240360" cy="1944216"/>
          </a:xfrm>
          <a:prstGeom prst="wedgeRectCallout">
            <a:avLst>
              <a:gd name="adj1" fmla="val -21947"/>
              <a:gd name="adj2" fmla="val -653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Ensure that if you are collaborating with/mentoring other group(s) that you have their agreement – it shouldn’t come as a surprise to them!</a:t>
            </a:r>
            <a:endParaRPr lang="en-GB" dirty="0"/>
          </a:p>
        </p:txBody>
      </p:sp>
      <p:sp>
        <p:nvSpPr>
          <p:cNvPr id="11" name="Rectangular Callout 10"/>
          <p:cNvSpPr/>
          <p:nvPr/>
        </p:nvSpPr>
        <p:spPr>
          <a:xfrm>
            <a:off x="126719" y="4325981"/>
            <a:ext cx="2185769" cy="1080120"/>
          </a:xfrm>
          <a:prstGeom prst="wedgeRectCallout">
            <a:avLst>
              <a:gd name="adj1" fmla="val -11325"/>
              <a:gd name="adj2" fmla="val -732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This section is for Tier 3 applications only.</a:t>
            </a:r>
            <a:endParaRPr lang="en-GB" dirty="0"/>
          </a:p>
        </p:txBody>
      </p:sp>
      <p:sp>
        <p:nvSpPr>
          <p:cNvPr id="12" name="Rectangular Callout 11"/>
          <p:cNvSpPr/>
          <p:nvPr/>
        </p:nvSpPr>
        <p:spPr>
          <a:xfrm>
            <a:off x="2511996" y="4323014"/>
            <a:ext cx="2934444" cy="1911687"/>
          </a:xfrm>
          <a:prstGeom prst="wedgeRectCallout">
            <a:avLst>
              <a:gd name="adj1" fmla="val -20477"/>
              <a:gd name="adj2" fmla="val -657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How will you work with other organisations?  How will you provide assistance to new and less experienced organisations?</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75000"/>
                  </a:schemeClr>
                </a:solidFill>
              </a:rPr>
              <a:t>Application – layout</a:t>
            </a:r>
            <a:endParaRPr lang="en-GB" dirty="0">
              <a:solidFill>
                <a:schemeClr val="accent1">
                  <a:lumMod val="75000"/>
                </a:schemeClr>
              </a:solidFill>
            </a:endParaRPr>
          </a:p>
        </p:txBody>
      </p:sp>
      <p:sp>
        <p:nvSpPr>
          <p:cNvPr id="3" name="Content Placeholder 2"/>
          <p:cNvSpPr>
            <a:spLocks noGrp="1"/>
          </p:cNvSpPr>
          <p:nvPr>
            <p:ph idx="1"/>
          </p:nvPr>
        </p:nvSpPr>
        <p:spPr/>
        <p:txBody>
          <a:bodyPr>
            <a:noAutofit/>
          </a:bodyPr>
          <a:lstStyle/>
          <a:p>
            <a:r>
              <a:rPr lang="en-GB" sz="2400" dirty="0" smtClean="0"/>
              <a:t>Consider how you lay out your answers.</a:t>
            </a:r>
          </a:p>
          <a:p>
            <a:r>
              <a:rPr lang="en-GB" sz="2400" dirty="0" smtClean="0"/>
              <a:t>Selection Panel members consistently tell us of applications that are very difficult to read because of the sheer amount of information provided – sometimes this can make it difficult to work out what groups are proposing to do.</a:t>
            </a:r>
          </a:p>
          <a:p>
            <a:r>
              <a:rPr lang="en-GB" sz="2400" dirty="0" smtClean="0"/>
              <a:t>More text doesn’t necessarily mean more marks.</a:t>
            </a:r>
          </a:p>
          <a:p>
            <a:r>
              <a:rPr lang="en-US" sz="2400" dirty="0"/>
              <a:t>Your responses should be well structured and clearly linked to the question. We recommend you use bullet points and headings where possible.</a:t>
            </a:r>
            <a:endParaRPr lang="en-GB" sz="2400" dirty="0" smtClean="0"/>
          </a:p>
          <a:p>
            <a:r>
              <a:rPr lang="en-GB" sz="2400" dirty="0" smtClean="0"/>
              <a:t>On the next 2 slides we have set out what a good example and a bad example might look like, using placeholder/filler text to demonstrate.</a:t>
            </a:r>
            <a:endParaRPr lang="en-GB" sz="2400" dirty="0"/>
          </a:p>
        </p:txBody>
      </p:sp>
    </p:spTree>
    <p:extLst>
      <p:ext uri="{BB962C8B-B14F-4D97-AF65-F5344CB8AC3E}">
        <p14:creationId xmlns:p14="http://schemas.microsoft.com/office/powerpoint/2010/main" val="23592559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7" y="548679"/>
            <a:ext cx="3312369" cy="3096345"/>
          </a:xfrm>
        </p:spPr>
        <p:txBody>
          <a:bodyPr>
            <a:normAutofit/>
          </a:bodyPr>
          <a:lstStyle/>
          <a:p>
            <a:r>
              <a:rPr lang="en-GB" sz="2400" dirty="0" smtClean="0">
                <a:solidFill>
                  <a:schemeClr val="accent1">
                    <a:lumMod val="75000"/>
                  </a:schemeClr>
                </a:solidFill>
              </a:rPr>
              <a:t>A lot of text included with few paragraphs or spaces – making it difficult to read</a:t>
            </a:r>
            <a:endParaRPr lang="en-GB" sz="2400" dirty="0">
              <a:solidFill>
                <a:schemeClr val="accent1">
                  <a:lumMod val="75000"/>
                </a:schemeClr>
              </a:solidFill>
            </a:endParaRPr>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95936" y="188640"/>
            <a:ext cx="4574977" cy="6572665"/>
          </a:xfrm>
          <a:prstGeom prst="rect">
            <a:avLst/>
          </a:prstGeom>
          <a:noFill/>
          <a:ln>
            <a:noFill/>
          </a:ln>
        </p:spPr>
      </p:pic>
    </p:spTree>
    <p:extLst>
      <p:ext uri="{BB962C8B-B14F-4D97-AF65-F5344CB8AC3E}">
        <p14:creationId xmlns:p14="http://schemas.microsoft.com/office/powerpoint/2010/main" val="8102247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3672408" cy="4162474"/>
          </a:xfrm>
        </p:spPr>
        <p:txBody>
          <a:bodyPr>
            <a:normAutofit/>
          </a:bodyPr>
          <a:lstStyle/>
          <a:p>
            <a:r>
              <a:rPr lang="en-GB" sz="2400" dirty="0" smtClean="0">
                <a:solidFill>
                  <a:schemeClr val="accent1">
                    <a:lumMod val="75000"/>
                  </a:schemeClr>
                </a:solidFill>
              </a:rPr>
              <a:t>Clearly sets out what activities the organisation will be doing to contribute to this outcome.  Easy to read</a:t>
            </a:r>
            <a:endParaRPr lang="en-GB" sz="2400" dirty="0">
              <a:solidFill>
                <a:schemeClr val="accent1">
                  <a:lumMod val="75000"/>
                </a:schemeClr>
              </a:solidFill>
            </a:endParaRP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39952" y="233264"/>
            <a:ext cx="4608512" cy="6624736"/>
          </a:xfrm>
          <a:prstGeom prst="rect">
            <a:avLst/>
          </a:prstGeom>
          <a:noFill/>
          <a:ln>
            <a:noFill/>
          </a:ln>
        </p:spPr>
      </p:pic>
    </p:spTree>
    <p:extLst>
      <p:ext uri="{BB962C8B-B14F-4D97-AF65-F5344CB8AC3E}">
        <p14:creationId xmlns:p14="http://schemas.microsoft.com/office/powerpoint/2010/main" val="2368510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332656"/>
            <a:ext cx="7772400" cy="1470025"/>
          </a:xfrm>
        </p:spPr>
        <p:txBody>
          <a:bodyPr/>
          <a:lstStyle/>
          <a:p>
            <a:r>
              <a:rPr lang="en-GB" dirty="0" smtClean="0">
                <a:solidFill>
                  <a:schemeClr val="accent1">
                    <a:lumMod val="75000"/>
                  </a:schemeClr>
                </a:solidFill>
              </a:rPr>
              <a:t>Application form – common mistakes</a:t>
            </a:r>
            <a:endParaRPr lang="en-GB" dirty="0">
              <a:solidFill>
                <a:schemeClr val="accent1">
                  <a:lumMod val="75000"/>
                </a:schemeClr>
              </a:solidFill>
            </a:endParaRPr>
          </a:p>
        </p:txBody>
      </p:sp>
      <p:sp>
        <p:nvSpPr>
          <p:cNvPr id="3" name="Subtitle 2"/>
          <p:cNvSpPr>
            <a:spLocks noGrp="1"/>
          </p:cNvSpPr>
          <p:nvPr>
            <p:ph type="subTitle" idx="1"/>
          </p:nvPr>
        </p:nvSpPr>
        <p:spPr>
          <a:xfrm>
            <a:off x="827584" y="2132856"/>
            <a:ext cx="7772400" cy="4104456"/>
          </a:xfrm>
        </p:spPr>
        <p:txBody>
          <a:bodyPr>
            <a:normAutofit fontScale="77500" lnSpcReduction="20000"/>
          </a:bodyPr>
          <a:lstStyle/>
          <a:p>
            <a:pPr marL="457200" indent="-457200" algn="l">
              <a:buFont typeface="Arial" panose="020B0604020202020204" pitchFamily="34" charset="0"/>
              <a:buChar char="•"/>
            </a:pPr>
            <a:r>
              <a:rPr lang="en-GB" dirty="0" smtClean="0">
                <a:solidFill>
                  <a:schemeClr val="tx1"/>
                </a:solidFill>
              </a:rPr>
              <a:t>Incomplete or lacking information</a:t>
            </a:r>
          </a:p>
          <a:p>
            <a:pPr marL="457200" indent="-457200" algn="l">
              <a:buFont typeface="Arial" panose="020B0604020202020204" pitchFamily="34" charset="0"/>
              <a:buChar char="•"/>
            </a:pPr>
            <a:r>
              <a:rPr lang="en-GB" dirty="0" smtClean="0">
                <a:solidFill>
                  <a:schemeClr val="tx1"/>
                </a:solidFill>
              </a:rPr>
              <a:t>Inaccurate, unrealistic or unclear budget figures</a:t>
            </a:r>
          </a:p>
          <a:p>
            <a:pPr marL="457200" indent="-457200" algn="l">
              <a:buFont typeface="Arial" panose="020B0604020202020204" pitchFamily="34" charset="0"/>
              <a:buChar char="•"/>
            </a:pPr>
            <a:r>
              <a:rPr lang="en-GB" dirty="0" smtClean="0">
                <a:solidFill>
                  <a:schemeClr val="tx1"/>
                </a:solidFill>
              </a:rPr>
              <a:t>Not clearly explaining the need</a:t>
            </a:r>
          </a:p>
          <a:p>
            <a:pPr marL="457200" indent="-457200" algn="l">
              <a:buFont typeface="Arial" panose="020B0604020202020204" pitchFamily="34" charset="0"/>
              <a:buChar char="•"/>
            </a:pPr>
            <a:r>
              <a:rPr lang="en-GB" dirty="0" smtClean="0">
                <a:solidFill>
                  <a:schemeClr val="tx1"/>
                </a:solidFill>
              </a:rPr>
              <a:t>Not providing evidence for the need</a:t>
            </a:r>
          </a:p>
          <a:p>
            <a:pPr marL="457200" indent="-457200" algn="l">
              <a:buFont typeface="Arial" panose="020B0604020202020204" pitchFamily="34" charset="0"/>
              <a:buChar char="•"/>
            </a:pPr>
            <a:r>
              <a:rPr lang="en-GB" dirty="0" smtClean="0">
                <a:solidFill>
                  <a:schemeClr val="tx1"/>
                </a:solidFill>
              </a:rPr>
              <a:t>Not answering all parts of a question</a:t>
            </a:r>
          </a:p>
          <a:p>
            <a:pPr marL="457200" indent="-457200" algn="l">
              <a:buFont typeface="Arial" panose="020B0604020202020204" pitchFamily="34" charset="0"/>
              <a:buChar char="•"/>
            </a:pPr>
            <a:r>
              <a:rPr lang="en-GB" dirty="0" smtClean="0">
                <a:solidFill>
                  <a:schemeClr val="tx1"/>
                </a:solidFill>
              </a:rPr>
              <a:t>Poorly described outcomes</a:t>
            </a:r>
          </a:p>
          <a:p>
            <a:pPr marL="457200" indent="-457200" algn="l">
              <a:buFont typeface="Arial" panose="020B0604020202020204" pitchFamily="34" charset="0"/>
              <a:buChar char="•"/>
            </a:pPr>
            <a:r>
              <a:rPr lang="en-GB" dirty="0" smtClean="0">
                <a:solidFill>
                  <a:schemeClr val="tx1"/>
                </a:solidFill>
              </a:rPr>
              <a:t>Tier 3 applications – not being clear on the </a:t>
            </a:r>
            <a:r>
              <a:rPr lang="en-GB" smtClean="0">
                <a:solidFill>
                  <a:schemeClr val="tx1"/>
                </a:solidFill>
              </a:rPr>
              <a:t>mentoring and/or </a:t>
            </a:r>
            <a:r>
              <a:rPr lang="en-GB" dirty="0" smtClean="0">
                <a:solidFill>
                  <a:schemeClr val="tx1"/>
                </a:solidFill>
              </a:rPr>
              <a:t>collaboration aspects of the proposal</a:t>
            </a:r>
          </a:p>
          <a:p>
            <a:pPr marL="457200" indent="-457200" algn="l">
              <a:buFont typeface="Arial" panose="020B0604020202020204" pitchFamily="34" charset="0"/>
              <a:buChar char="•"/>
            </a:pPr>
            <a:r>
              <a:rPr lang="en-GB" dirty="0" smtClean="0">
                <a:solidFill>
                  <a:schemeClr val="tx1"/>
                </a:solidFill>
              </a:rPr>
              <a:t>Missing deadlines or having no time to correct mistakes – the vast majority of applications are received on the day the Fund closes</a:t>
            </a:r>
            <a:endParaRPr lang="en-GB" dirty="0">
              <a:solidFill>
                <a:schemeClr val="tx1"/>
              </a:solidFill>
            </a:endParaRPr>
          </a:p>
        </p:txBody>
      </p:sp>
    </p:spTree>
    <p:extLst>
      <p:ext uri="{BB962C8B-B14F-4D97-AF65-F5344CB8AC3E}">
        <p14:creationId xmlns:p14="http://schemas.microsoft.com/office/powerpoint/2010/main" val="41505793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75000"/>
                  </a:schemeClr>
                </a:solidFill>
              </a:rPr>
              <a:t>Application – your proposal</a:t>
            </a:r>
            <a:endParaRPr lang="en-GB" dirty="0"/>
          </a:p>
        </p:txBody>
      </p:sp>
      <p:sp>
        <p:nvSpPr>
          <p:cNvPr id="3" name="Content Placeholder 2"/>
          <p:cNvSpPr>
            <a:spLocks noGrp="1"/>
          </p:cNvSpPr>
          <p:nvPr>
            <p:ph idx="1"/>
          </p:nvPr>
        </p:nvSpPr>
        <p:spPr>
          <a:xfrm>
            <a:off x="467544" y="1484784"/>
            <a:ext cx="8229600" cy="4525963"/>
          </a:xfrm>
        </p:spPr>
        <p:txBody>
          <a:bodyPr>
            <a:normAutofit fontScale="85000" lnSpcReduction="20000"/>
          </a:bodyPr>
          <a:lstStyle/>
          <a:p>
            <a:pPr>
              <a:buNone/>
            </a:pPr>
            <a:r>
              <a:rPr lang="en-GB" sz="2400" b="1" dirty="0" smtClean="0">
                <a:cs typeface="Arial" pitchFamily="34" charset="0"/>
              </a:rPr>
              <a:t>Section C	Financial Information</a:t>
            </a:r>
          </a:p>
          <a:p>
            <a:pPr>
              <a:buNone/>
            </a:pPr>
            <a:endParaRPr lang="en-GB" sz="2400" b="1" dirty="0" smtClean="0">
              <a:cs typeface="Arial" pitchFamily="34" charset="0"/>
            </a:endParaRPr>
          </a:p>
          <a:p>
            <a:r>
              <a:rPr lang="en-GB" sz="2400" dirty="0" smtClean="0">
                <a:cs typeface="Arial" pitchFamily="34" charset="0"/>
              </a:rPr>
              <a:t>Remember to detail funding achieved or applied for from other sources.</a:t>
            </a:r>
          </a:p>
          <a:p>
            <a:pPr>
              <a:buNone/>
            </a:pPr>
            <a:endParaRPr lang="en-GB" sz="2400" dirty="0" smtClean="0">
              <a:cs typeface="Arial" pitchFamily="34" charset="0"/>
            </a:endParaRPr>
          </a:p>
          <a:p>
            <a:r>
              <a:rPr lang="en-GB" sz="2400" dirty="0" smtClean="0">
                <a:cs typeface="Arial" pitchFamily="34" charset="0"/>
              </a:rPr>
              <a:t>If you are seeking salary costs, detail all the hours of the </a:t>
            </a:r>
            <a:r>
              <a:rPr lang="en-GB" sz="2400" dirty="0">
                <a:cs typeface="Arial" pitchFamily="34" charset="0"/>
              </a:rPr>
              <a:t>post (whether or not TEO is funding 100% of these </a:t>
            </a:r>
            <a:r>
              <a:rPr lang="en-GB" sz="2400" dirty="0" smtClean="0">
                <a:cs typeface="Arial" pitchFamily="34" charset="0"/>
              </a:rPr>
              <a:t>costs) </a:t>
            </a:r>
            <a:r>
              <a:rPr lang="en-GB" sz="2400" dirty="0">
                <a:cs typeface="Arial" pitchFamily="34" charset="0"/>
              </a:rPr>
              <a:t>and </a:t>
            </a:r>
            <a:r>
              <a:rPr lang="en-GB" sz="2400" dirty="0" smtClean="0">
                <a:cs typeface="Arial" pitchFamily="34" charset="0"/>
              </a:rPr>
              <a:t>how many hours you are applying to TEO for funding.</a:t>
            </a:r>
          </a:p>
          <a:p>
            <a:pPr>
              <a:buNone/>
            </a:pPr>
            <a:endParaRPr lang="en-GB" sz="2400" dirty="0" smtClean="0">
              <a:cs typeface="Arial" pitchFamily="34" charset="0"/>
            </a:endParaRPr>
          </a:p>
          <a:p>
            <a:r>
              <a:rPr lang="en-GB" sz="2400" dirty="0" smtClean="0">
                <a:cs typeface="Arial" pitchFamily="34" charset="0"/>
              </a:rPr>
              <a:t>Make sure you also include the names of the posts you are seeking funding for at section C.6.</a:t>
            </a:r>
          </a:p>
          <a:p>
            <a:endParaRPr lang="en-GB" sz="2400" dirty="0">
              <a:cs typeface="Arial" pitchFamily="34" charset="0"/>
            </a:endParaRPr>
          </a:p>
          <a:p>
            <a:r>
              <a:rPr lang="en-GB" sz="2400" dirty="0" smtClean="0">
                <a:cs typeface="Arial" pitchFamily="34" charset="0"/>
              </a:rPr>
              <a:t>Ensure that the total costs applied for do not breach the limit of the tier you are applying to – your application will be rejected.  </a:t>
            </a:r>
          </a:p>
          <a:p>
            <a:pPr>
              <a:buNone/>
            </a:pPr>
            <a:endParaRPr lang="en-GB" sz="2400" dirty="0" smtClean="0">
              <a:cs typeface="Arial" pitchFamily="34" charset="0"/>
            </a:endParaRPr>
          </a:p>
          <a:p>
            <a:r>
              <a:rPr lang="en-GB" sz="2400" dirty="0" smtClean="0">
                <a:cs typeface="Arial" pitchFamily="34" charset="0"/>
              </a:rPr>
              <a:t>Most importantly, </a:t>
            </a:r>
            <a:r>
              <a:rPr lang="en-GB" sz="2400" b="1" u="sng" dirty="0" smtClean="0">
                <a:cs typeface="Arial" pitchFamily="34" charset="0"/>
              </a:rPr>
              <a:t>please ensure your figures add up!</a:t>
            </a:r>
          </a:p>
          <a:p>
            <a:endParaRPr lang="en-GB" sz="2400" u="sng"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75000"/>
                  </a:schemeClr>
                </a:solidFill>
              </a:rPr>
              <a:t>Application – signing</a:t>
            </a:r>
            <a:endParaRPr lang="en-GB" dirty="0">
              <a:solidFill>
                <a:schemeClr val="accent1">
                  <a:lumMod val="75000"/>
                </a:schemeClr>
              </a:solidFill>
            </a:endParaRPr>
          </a:p>
        </p:txBody>
      </p:sp>
      <p:sp>
        <p:nvSpPr>
          <p:cNvPr id="3" name="Content Placeholder 2"/>
          <p:cNvSpPr>
            <a:spLocks noGrp="1"/>
          </p:cNvSpPr>
          <p:nvPr>
            <p:ph idx="1"/>
          </p:nvPr>
        </p:nvSpPr>
        <p:spPr/>
        <p:txBody>
          <a:bodyPr>
            <a:normAutofit/>
          </a:bodyPr>
          <a:lstStyle/>
          <a:p>
            <a:pPr>
              <a:buNone/>
            </a:pPr>
            <a:r>
              <a:rPr lang="en-GB" sz="1800" b="1" dirty="0" smtClean="0">
                <a:latin typeface="Arial" pitchFamily="34" charset="0"/>
                <a:cs typeface="Arial" pitchFamily="34" charset="0"/>
              </a:rPr>
              <a:t>Section D  Declaration</a:t>
            </a:r>
          </a:p>
          <a:p>
            <a:pPr>
              <a:buNone/>
            </a:pPr>
            <a:r>
              <a:rPr lang="en-GB" sz="1400" dirty="0" smtClean="0">
                <a:latin typeface="Arial" pitchFamily="34" charset="0"/>
                <a:cs typeface="Arial" pitchFamily="34" charset="0"/>
              </a:rPr>
              <a:t>At least one of those signing must be an office bearer. </a:t>
            </a:r>
          </a:p>
          <a:p>
            <a:pPr>
              <a:buNone/>
            </a:pPr>
            <a:endParaRPr lang="en-GB" sz="1400" dirty="0" smtClean="0">
              <a:latin typeface="Arial" pitchFamily="34" charset="0"/>
              <a:cs typeface="Arial" pitchFamily="34" charset="0"/>
            </a:endParaRPr>
          </a:p>
          <a:p>
            <a:pPr>
              <a:buNone/>
            </a:pPr>
            <a:r>
              <a:rPr lang="en-GB" sz="1400" dirty="0" smtClean="0">
                <a:latin typeface="Arial" pitchFamily="34" charset="0"/>
                <a:cs typeface="Arial" pitchFamily="34" charset="0"/>
              </a:rPr>
              <a:t>	On behalf of the organisation, we confirm that we have read all of the pages of this application form and the information on this form is correct and that, if this application is successful, we will comply with TEO requirements. </a:t>
            </a:r>
          </a:p>
          <a:p>
            <a:pPr>
              <a:buNone/>
            </a:pPr>
            <a:endParaRPr lang="en-GB" sz="1400" dirty="0" smtClean="0">
              <a:latin typeface="Arial" pitchFamily="34" charset="0"/>
              <a:cs typeface="Arial" pitchFamily="34" charset="0"/>
            </a:endParaRPr>
          </a:p>
          <a:p>
            <a:pPr>
              <a:buNone/>
            </a:pPr>
            <a:r>
              <a:rPr lang="en-GB" sz="1400" dirty="0" smtClean="0">
                <a:latin typeface="Arial" pitchFamily="34" charset="0"/>
                <a:cs typeface="Arial" pitchFamily="34" charset="0"/>
              </a:rPr>
              <a:t>We also confirm that our organisation is properly constituted, that there are robust and appropriate </a:t>
            </a:r>
          </a:p>
          <a:p>
            <a:pPr>
              <a:buNone/>
            </a:pPr>
            <a:r>
              <a:rPr lang="en-GB" sz="1400" dirty="0" smtClean="0">
                <a:latin typeface="Arial" pitchFamily="34" charset="0"/>
                <a:cs typeface="Arial" pitchFamily="34" charset="0"/>
              </a:rPr>
              <a:t>governance procedures in place and that our organisation has not previously had funding refused or</a:t>
            </a:r>
          </a:p>
          <a:p>
            <a:pPr>
              <a:buNone/>
            </a:pPr>
            <a:r>
              <a:rPr lang="en-GB" sz="1400" dirty="0" smtClean="0">
                <a:latin typeface="Arial" pitchFamily="34" charset="0"/>
                <a:cs typeface="Arial" pitchFamily="34" charset="0"/>
              </a:rPr>
              <a:t> breached a letter of offer from any funder.</a:t>
            </a:r>
          </a:p>
          <a:p>
            <a:endParaRPr lang="en-GB" dirty="0"/>
          </a:p>
        </p:txBody>
      </p:sp>
      <p:graphicFrame>
        <p:nvGraphicFramePr>
          <p:cNvPr id="4" name="Table 3"/>
          <p:cNvGraphicFramePr>
            <a:graphicFrameLocks noGrp="1"/>
          </p:cNvGraphicFramePr>
          <p:nvPr/>
        </p:nvGraphicFramePr>
        <p:xfrm>
          <a:off x="1187624" y="4437112"/>
          <a:ext cx="6096000" cy="7416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GB" sz="1800" b="1" kern="1200" dirty="0" smtClean="0">
                          <a:solidFill>
                            <a:schemeClr val="lt1"/>
                          </a:solidFill>
                          <a:latin typeface="+mn-lt"/>
                          <a:ea typeface="+mn-ea"/>
                          <a:cs typeface="+mn-cs"/>
                        </a:rPr>
                        <a:t>Signed:</a:t>
                      </a:r>
                      <a:endParaRPr lang="en-GB" dirty="0"/>
                    </a:p>
                  </a:txBody>
                  <a:tcPr/>
                </a:tc>
                <a:tc>
                  <a:txBody>
                    <a:bodyPr/>
                    <a:lstStyle/>
                    <a:p>
                      <a:r>
                        <a:rPr lang="en-GB" sz="1800" b="1" kern="1200" dirty="0" smtClean="0">
                          <a:solidFill>
                            <a:schemeClr val="lt1"/>
                          </a:solidFill>
                          <a:latin typeface="+mn-lt"/>
                          <a:ea typeface="+mn-ea"/>
                          <a:cs typeface="+mn-cs"/>
                        </a:rPr>
                        <a:t>Signed:</a:t>
                      </a:r>
                      <a:endParaRPr lang="en-GB" dirty="0"/>
                    </a:p>
                  </a:txBody>
                  <a:tcPr/>
                </a:tc>
                <a:extLst>
                  <a:ext uri="{0D108BD9-81ED-4DB2-BD59-A6C34878D82A}">
                    <a16:rowId xmlns:a16="http://schemas.microsoft.com/office/drawing/2014/main" val="10000"/>
                  </a:ext>
                </a:extLst>
              </a:tr>
              <a:tr h="370840">
                <a:tc>
                  <a:txBody>
                    <a:bodyPr/>
                    <a:lstStyle/>
                    <a:p>
                      <a:r>
                        <a:rPr lang="en-GB" sz="1800" kern="1200" dirty="0" smtClean="0">
                          <a:solidFill>
                            <a:schemeClr val="dk1"/>
                          </a:solidFill>
                          <a:latin typeface="+mn-lt"/>
                          <a:ea typeface="+mn-ea"/>
                          <a:cs typeface="+mn-cs"/>
                        </a:rPr>
                        <a:t>Name:</a:t>
                      </a:r>
                      <a:endParaRPr lang="en-GB" dirty="0"/>
                    </a:p>
                  </a:txBody>
                  <a:tcPr/>
                </a:tc>
                <a:tc>
                  <a:txBody>
                    <a:bodyPr/>
                    <a:lstStyle/>
                    <a:p>
                      <a:r>
                        <a:rPr lang="en-GB" sz="1800" kern="1200" dirty="0" smtClean="0">
                          <a:solidFill>
                            <a:schemeClr val="dk1"/>
                          </a:solidFill>
                          <a:latin typeface="+mn-lt"/>
                          <a:ea typeface="+mn-ea"/>
                          <a:cs typeface="+mn-cs"/>
                        </a:rPr>
                        <a:t>Name:</a:t>
                      </a:r>
                      <a:endParaRPr lang="en-GB" dirty="0"/>
                    </a:p>
                  </a:txBody>
                  <a:tcPr/>
                </a:tc>
                <a:extLst>
                  <a:ext uri="{0D108BD9-81ED-4DB2-BD59-A6C34878D82A}">
                    <a16:rowId xmlns:a16="http://schemas.microsoft.com/office/drawing/2014/main" val="10001"/>
                  </a:ext>
                </a:extLst>
              </a:tr>
            </a:tbl>
          </a:graphicData>
        </a:graphic>
      </p:graphicFrame>
      <p:sp>
        <p:nvSpPr>
          <p:cNvPr id="5" name="Rectangular Callout 4"/>
          <p:cNvSpPr/>
          <p:nvPr/>
        </p:nvSpPr>
        <p:spPr>
          <a:xfrm>
            <a:off x="5580112" y="5373216"/>
            <a:ext cx="3240360" cy="1224136"/>
          </a:xfrm>
          <a:prstGeom prst="wedgeRectCallout">
            <a:avLst>
              <a:gd name="adj1" fmla="val -20384"/>
              <a:gd name="adj2" fmla="val -641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We need an office bearer so we know that the application has been agreed by the organisation.</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1">
                    <a:lumMod val="75000"/>
                  </a:schemeClr>
                </a:solidFill>
              </a:rPr>
              <a:t>Application – signing</a:t>
            </a:r>
            <a:endParaRPr lang="en-GB" dirty="0"/>
          </a:p>
        </p:txBody>
      </p:sp>
      <p:sp>
        <p:nvSpPr>
          <p:cNvPr id="3" name="Content Placeholder 2"/>
          <p:cNvSpPr>
            <a:spLocks noGrp="1"/>
          </p:cNvSpPr>
          <p:nvPr>
            <p:ph idx="1"/>
          </p:nvPr>
        </p:nvSpPr>
        <p:spPr/>
        <p:txBody>
          <a:bodyPr>
            <a:normAutofit/>
          </a:bodyPr>
          <a:lstStyle/>
          <a:p>
            <a:r>
              <a:rPr lang="en-GB" sz="2400" dirty="0" smtClean="0"/>
              <a:t>Make sure you click on ‘sign’ when you have finished editing the document.  Once the document is ‘signed’ it is treated like any hard copy document and no further amendments can be made – it finalises the document.</a:t>
            </a:r>
            <a:endParaRPr lang="en-GB" sz="2400" dirty="0"/>
          </a:p>
        </p:txBody>
      </p:sp>
      <p:pic>
        <p:nvPicPr>
          <p:cNvPr id="5" name="Picture 4"/>
          <p:cNvPicPr>
            <a:picLocks noChangeAspect="1"/>
          </p:cNvPicPr>
          <p:nvPr/>
        </p:nvPicPr>
        <p:blipFill>
          <a:blip r:embed="rId2"/>
          <a:stretch>
            <a:fillRect/>
          </a:stretch>
        </p:blipFill>
        <p:spPr>
          <a:xfrm>
            <a:off x="1565920" y="3284984"/>
            <a:ext cx="6012160" cy="3381840"/>
          </a:xfrm>
          <a:prstGeom prst="rect">
            <a:avLst/>
          </a:prstGeom>
        </p:spPr>
      </p:pic>
    </p:spTree>
    <p:extLst>
      <p:ext uri="{BB962C8B-B14F-4D97-AF65-F5344CB8AC3E}">
        <p14:creationId xmlns:p14="http://schemas.microsoft.com/office/powerpoint/2010/main" val="31417770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99592" y="290512"/>
            <a:ext cx="7391400" cy="762000"/>
          </a:xfrm>
        </p:spPr>
        <p:txBody>
          <a:bodyPr>
            <a:normAutofit fontScale="90000"/>
          </a:bodyPr>
          <a:lstStyle/>
          <a:p>
            <a:pPr eaLnBrk="1" hangingPunct="1"/>
            <a:r>
              <a:rPr lang="en-GB" dirty="0" smtClean="0">
                <a:solidFill>
                  <a:schemeClr val="accent1">
                    <a:lumMod val="75000"/>
                  </a:schemeClr>
                </a:solidFill>
              </a:rPr>
              <a:t>Before submitting your application</a:t>
            </a:r>
          </a:p>
        </p:txBody>
      </p:sp>
      <p:sp>
        <p:nvSpPr>
          <p:cNvPr id="25603" name="Rectangle 3"/>
          <p:cNvSpPr>
            <a:spLocks noGrp="1" noChangeArrowheads="1"/>
          </p:cNvSpPr>
          <p:nvPr>
            <p:ph idx="1"/>
          </p:nvPr>
        </p:nvSpPr>
        <p:spPr>
          <a:xfrm>
            <a:off x="827088" y="1052512"/>
            <a:ext cx="7416800" cy="5328816"/>
          </a:xfrm>
        </p:spPr>
        <p:txBody>
          <a:bodyPr>
            <a:noAutofit/>
          </a:bodyPr>
          <a:lstStyle/>
          <a:p>
            <a:pPr eaLnBrk="1" hangingPunct="1">
              <a:buNone/>
            </a:pPr>
            <a:r>
              <a:rPr lang="en-GB" sz="1600" b="1" dirty="0" smtClean="0"/>
              <a:t>Double check you have not broken one of the rules that will mean the disqualification of your application:-</a:t>
            </a:r>
          </a:p>
          <a:p>
            <a:pPr>
              <a:buFont typeface="Wingdings" pitchFamily="2" charset="2"/>
              <a:buChar char="q"/>
            </a:pPr>
            <a:r>
              <a:rPr lang="en-GB" sz="1600" dirty="0" smtClean="0"/>
              <a:t>Questions, formatting, and box sizes must not be changed or resized.  Altered forms will be rejected.  </a:t>
            </a:r>
            <a:r>
              <a:rPr lang="en-GB" sz="1600" b="1" dirty="0" smtClean="0"/>
              <a:t>Only use the pdf application form provided – do not amend the form (or try to convert it into a word document – this will corrupt the formatting); </a:t>
            </a:r>
          </a:p>
          <a:p>
            <a:pPr>
              <a:buFont typeface="Wingdings" pitchFamily="2" charset="2"/>
              <a:buChar char="q"/>
            </a:pPr>
            <a:r>
              <a:rPr lang="en-GB" sz="1600" dirty="0" smtClean="0"/>
              <a:t>Check the application does not exceed 21 pages. Applications that exceed 21 pages will be rejected;</a:t>
            </a:r>
          </a:p>
          <a:p>
            <a:pPr>
              <a:buFont typeface="Wingdings" pitchFamily="2" charset="2"/>
              <a:buChar char="q"/>
            </a:pPr>
            <a:r>
              <a:rPr lang="en-GB" sz="1600" dirty="0" smtClean="0"/>
              <a:t>Check the limit for each tier has not been exceeded </a:t>
            </a:r>
            <a:r>
              <a:rPr lang="en-GB" sz="1600" b="1" dirty="0" smtClean="0"/>
              <a:t>(Tier 1a - £</a:t>
            </a:r>
            <a:r>
              <a:rPr lang="en-GB" sz="1600" b="1" dirty="0"/>
              <a:t>5</a:t>
            </a:r>
            <a:r>
              <a:rPr lang="en-GB" sz="1600" b="1" dirty="0" smtClean="0"/>
              <a:t>,000, Tier 1b - £10,000, Tier 2a - £30,000, </a:t>
            </a:r>
            <a:r>
              <a:rPr lang="en-GB" sz="1600" b="1" dirty="0"/>
              <a:t>Tier </a:t>
            </a:r>
            <a:r>
              <a:rPr lang="en-GB" sz="1600" b="1" dirty="0" smtClean="0"/>
              <a:t>2b </a:t>
            </a:r>
            <a:r>
              <a:rPr lang="en-GB" sz="1600" b="1" dirty="0"/>
              <a:t>- </a:t>
            </a:r>
            <a:r>
              <a:rPr lang="en-GB" sz="1600" b="1" dirty="0" smtClean="0"/>
              <a:t>£45,000, </a:t>
            </a:r>
            <a:r>
              <a:rPr lang="en-GB" sz="1600" b="1" dirty="0"/>
              <a:t>Tier </a:t>
            </a:r>
            <a:r>
              <a:rPr lang="en-GB" sz="1600" b="1" dirty="0" smtClean="0"/>
              <a:t>3a - £60</a:t>
            </a:r>
            <a:r>
              <a:rPr lang="en-GB" sz="1600" b="1" dirty="0"/>
              <a:t>,000, Tier </a:t>
            </a:r>
            <a:r>
              <a:rPr lang="en-GB" sz="1600" b="1" dirty="0" smtClean="0"/>
              <a:t>3b </a:t>
            </a:r>
            <a:r>
              <a:rPr lang="en-GB" sz="1600" b="1" dirty="0"/>
              <a:t>- </a:t>
            </a:r>
            <a:r>
              <a:rPr lang="en-GB" sz="1600" b="1" dirty="0" smtClean="0"/>
              <a:t>£75,000</a:t>
            </a:r>
            <a:r>
              <a:rPr lang="en-GB" sz="1600" b="1" dirty="0"/>
              <a:t>).</a:t>
            </a:r>
            <a:r>
              <a:rPr lang="en-GB" sz="1600" dirty="0" smtClean="0"/>
              <a:t>  Any application that does not “fit” the tier applied for (eg an application for £50,000 under Tier 2b) </a:t>
            </a:r>
            <a:r>
              <a:rPr lang="en-GB" sz="1600" u="sng" dirty="0" smtClean="0"/>
              <a:t>will not</a:t>
            </a:r>
            <a:r>
              <a:rPr lang="en-GB" sz="1600" dirty="0" smtClean="0"/>
              <a:t> be considered.  </a:t>
            </a:r>
            <a:r>
              <a:rPr lang="en-GB" sz="1600" b="1" dirty="0" smtClean="0"/>
              <a:t>Check and re-check your sums!</a:t>
            </a:r>
          </a:p>
          <a:p>
            <a:pPr>
              <a:buFont typeface="Wingdings" pitchFamily="2" charset="2"/>
              <a:buChar char="q"/>
            </a:pPr>
            <a:r>
              <a:rPr lang="en-GB" sz="1600" dirty="0" smtClean="0"/>
              <a:t>Applications to Tier 1 should not be used as a ‘top-up’ in addition to Tier 2 funding – any such applications will be rejected.  Applications for core funding of more than £45,000 should be made to Tier 3.</a:t>
            </a:r>
          </a:p>
          <a:p>
            <a:pPr>
              <a:buFont typeface="Wingdings" pitchFamily="2" charset="2"/>
              <a:buChar char="q"/>
            </a:pPr>
            <a:r>
              <a:rPr lang="en-GB" sz="1600" dirty="0" smtClean="0"/>
              <a:t>Closing time for receipt of all applications is </a:t>
            </a:r>
            <a:r>
              <a:rPr lang="en-GB" sz="1600" b="1" u="sng" dirty="0" smtClean="0">
                <a:solidFill>
                  <a:srgbClr val="FF0000"/>
                </a:solidFill>
                <a:effectLst>
                  <a:outerShdw blurRad="38100" dist="38100" dir="2700000" algn="tl">
                    <a:srgbClr val="000000">
                      <a:alpha val="43137"/>
                    </a:srgbClr>
                  </a:outerShdw>
                </a:effectLst>
              </a:rPr>
              <a:t>2.00pm on 25th January 2021.</a:t>
            </a:r>
            <a:r>
              <a:rPr lang="en-GB" sz="1600" b="1" dirty="0" smtClean="0">
                <a:solidFill>
                  <a:srgbClr val="FF0000"/>
                </a:solidFill>
                <a:effectLst>
                  <a:outerShdw blurRad="38100" dist="38100" dir="2700000" algn="tl">
                    <a:srgbClr val="000000">
                      <a:alpha val="43137"/>
                    </a:srgbClr>
                  </a:outerShdw>
                </a:effectLst>
              </a:rPr>
              <a:t>  </a:t>
            </a:r>
            <a:r>
              <a:rPr lang="en-GB" sz="1600" b="1" u="sng" dirty="0" smtClean="0"/>
              <a:t>Applications which arrive after the deadline will not be considered</a:t>
            </a:r>
            <a:r>
              <a:rPr lang="en-GB" sz="1600" u="sng" dirty="0" smtClean="0"/>
              <a:t>.  </a:t>
            </a:r>
          </a:p>
          <a:p>
            <a:pPr>
              <a:buFont typeface="Wingdings" pitchFamily="2" charset="2"/>
              <a:buChar char="q"/>
            </a:pPr>
            <a:r>
              <a:rPr lang="en-GB" sz="1600" dirty="0"/>
              <a:t>It is recommended you submit your application well before the deadline in case there are any issues as this will give you an opportunity to rectify these. </a:t>
            </a:r>
            <a:endParaRPr lang="en-GB" sz="1600" u="sng" dirty="0" smtClean="0"/>
          </a:p>
          <a:p>
            <a:pPr>
              <a:buFont typeface="Wingdings" pitchFamily="2" charset="2"/>
              <a:buChar char="q"/>
            </a:pPr>
            <a:endParaRPr lang="en-GB" sz="1800" dirty="0" smtClean="0"/>
          </a:p>
          <a:p>
            <a:pPr eaLnBrk="1" hangingPunct="1"/>
            <a:endParaRPr lang="en-GB" sz="1800" b="1" dirty="0" smtClean="0">
              <a:solidFill>
                <a:srgbClr val="142062"/>
              </a:solidFill>
            </a:endParaRPr>
          </a:p>
          <a:p>
            <a:pPr eaLnBrk="1" hangingPunct="1"/>
            <a:endParaRPr lang="en-GB" sz="1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GB" dirty="0" smtClean="0">
                <a:solidFill>
                  <a:schemeClr val="accent1">
                    <a:lumMod val="75000"/>
                  </a:schemeClr>
                </a:solidFill>
              </a:rPr>
              <a:t>Funding decisions</a:t>
            </a:r>
          </a:p>
        </p:txBody>
      </p:sp>
      <p:sp>
        <p:nvSpPr>
          <p:cNvPr id="28675" name="Rectangle 3"/>
          <p:cNvSpPr>
            <a:spLocks noGrp="1" noChangeArrowheads="1"/>
          </p:cNvSpPr>
          <p:nvPr>
            <p:ph idx="1"/>
          </p:nvPr>
        </p:nvSpPr>
        <p:spPr>
          <a:xfrm>
            <a:off x="467544" y="1340768"/>
            <a:ext cx="8229600" cy="4525963"/>
          </a:xfrm>
        </p:spPr>
        <p:txBody>
          <a:bodyPr>
            <a:normAutofit fontScale="85000" lnSpcReduction="10000"/>
          </a:bodyPr>
          <a:lstStyle/>
          <a:p>
            <a:pPr eaLnBrk="1" hangingPunct="1">
              <a:buFont typeface="Wingdings" pitchFamily="2" charset="2"/>
              <a:buChar char="q"/>
            </a:pPr>
            <a:r>
              <a:rPr lang="en-GB" sz="2400" dirty="0" smtClean="0"/>
              <a:t> We will let you know the outcome of your application as soon as possible – our aim is to let you know by the end of February with commitments subject to confirmation of budgets. </a:t>
            </a:r>
          </a:p>
          <a:p>
            <a:pPr eaLnBrk="1" hangingPunct="1">
              <a:buFont typeface="Wingdings" pitchFamily="2" charset="2"/>
              <a:buChar char="q"/>
            </a:pPr>
            <a:r>
              <a:rPr lang="en-GB" sz="2400" dirty="0" smtClean="0"/>
              <a:t>If you are unsuccessful you can ask for feedback on your application.</a:t>
            </a:r>
          </a:p>
          <a:p>
            <a:pPr>
              <a:buFont typeface="Wingdings" pitchFamily="2" charset="2"/>
              <a:buChar char="q"/>
            </a:pPr>
            <a:r>
              <a:rPr lang="en-GB" sz="2400" dirty="0" smtClean="0"/>
              <a:t>If you believe the Selection Panel did not follow the procedures for assessing your application, you have the right to appeal against the decision.</a:t>
            </a:r>
          </a:p>
          <a:p>
            <a:pPr eaLnBrk="1" hangingPunct="1">
              <a:buFont typeface="Wingdings" pitchFamily="2" charset="2"/>
              <a:buChar char="q"/>
            </a:pPr>
            <a:r>
              <a:rPr lang="en-GB" sz="2400" dirty="0" smtClean="0"/>
              <a:t>However, applicants must avail of feedback on their application before making an appeal.  After this point the Selection Panel’s decision is final.</a:t>
            </a:r>
            <a:r>
              <a:rPr lang="en-GB" sz="2400" b="1" dirty="0" smtClean="0"/>
              <a:t>  </a:t>
            </a:r>
          </a:p>
          <a:p>
            <a:pPr eaLnBrk="1" hangingPunct="1">
              <a:buFont typeface="Wingdings" pitchFamily="2" charset="2"/>
              <a:buChar char="q"/>
            </a:pPr>
            <a:r>
              <a:rPr lang="en-GB" sz="2400" b="1" dirty="0" smtClean="0"/>
              <a:t>Any appeal of the Selection Panel’s decision will be limited to a review of how the Selection Panel has applied the criteria and no new information will be accepted at this stage.</a:t>
            </a:r>
          </a:p>
          <a:p>
            <a:pPr>
              <a:buFont typeface="Wingdings" pitchFamily="2" charset="2"/>
              <a:buChar char="q"/>
            </a:pPr>
            <a:r>
              <a:rPr lang="en-GB" sz="2400" dirty="0" smtClean="0"/>
              <a:t>Further detail on the appeals process will be provided with your feedback letter.</a:t>
            </a:r>
          </a:p>
          <a:p>
            <a:pPr eaLnBrk="1" hangingPunct="1">
              <a:buNone/>
            </a:pPr>
            <a:endParaRPr lang="en-GB" sz="2400" b="1" dirty="0" smtClean="0"/>
          </a:p>
          <a:p>
            <a:pPr eaLnBrk="1" hangingPunct="1">
              <a:buFont typeface="Wingdings" pitchFamily="2" charset="2"/>
              <a:buChar char="q"/>
            </a:pPr>
            <a:endParaRPr lang="en-GB" sz="2400" b="1" dirty="0" smtClean="0"/>
          </a:p>
          <a:p>
            <a:pPr eaLnBrk="1" hangingPunct="1"/>
            <a:endParaRPr lang="en-GB" b="1" dirty="0" smtClean="0"/>
          </a:p>
          <a:p>
            <a:pPr eaLnBrk="1" hangingPunct="1"/>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332656"/>
            <a:ext cx="8229600" cy="1084982"/>
          </a:xfrm>
        </p:spPr>
        <p:txBody>
          <a:bodyPr/>
          <a:lstStyle/>
          <a:p>
            <a:pPr algn="ctr" eaLnBrk="1" hangingPunct="1"/>
            <a:r>
              <a:rPr lang="en-GB" dirty="0" smtClean="0">
                <a:solidFill>
                  <a:schemeClr val="accent1">
                    <a:lumMod val="75000"/>
                  </a:schemeClr>
                </a:solidFill>
              </a:rPr>
              <a:t>What does the MEDF aim to do?</a:t>
            </a:r>
          </a:p>
        </p:txBody>
      </p:sp>
      <p:sp>
        <p:nvSpPr>
          <p:cNvPr id="4099" name="Rectangle 3"/>
          <p:cNvSpPr>
            <a:spLocks noGrp="1" noChangeArrowheads="1"/>
          </p:cNvSpPr>
          <p:nvPr>
            <p:ph idx="1"/>
          </p:nvPr>
        </p:nvSpPr>
        <p:spPr>
          <a:xfrm>
            <a:off x="467544" y="1412776"/>
            <a:ext cx="8229600" cy="4525963"/>
          </a:xfrm>
        </p:spPr>
        <p:txBody>
          <a:bodyPr>
            <a:normAutofit lnSpcReduction="10000"/>
          </a:bodyPr>
          <a:lstStyle/>
          <a:p>
            <a:pPr>
              <a:buFont typeface="Wingdings" pitchFamily="2" charset="2"/>
              <a:buChar char="q"/>
            </a:pPr>
            <a:r>
              <a:rPr lang="en-GB" sz="2400" b="1" dirty="0" smtClean="0"/>
              <a:t>Equality of service provision </a:t>
            </a:r>
            <a:r>
              <a:rPr lang="en-GB" sz="2400" dirty="0" smtClean="0"/>
              <a:t>- People from a minority ethnic background can access and benefit from all public services equally;</a:t>
            </a:r>
          </a:p>
          <a:p>
            <a:pPr>
              <a:buFont typeface="Wingdings" pitchFamily="2" charset="2"/>
              <a:buChar char="q"/>
            </a:pPr>
            <a:r>
              <a:rPr lang="en-GB" sz="2400" b="1" dirty="0" smtClean="0"/>
              <a:t>Elimination of prejudice, racism and hate crime</a:t>
            </a:r>
            <a:r>
              <a:rPr lang="en-GB" sz="2400" dirty="0" smtClean="0"/>
              <a:t>;</a:t>
            </a:r>
          </a:p>
          <a:p>
            <a:pPr>
              <a:buFont typeface="Wingdings" pitchFamily="2" charset="2"/>
              <a:buChar char="q"/>
            </a:pPr>
            <a:r>
              <a:rPr lang="en-GB" sz="2400" b="1" dirty="0" smtClean="0"/>
              <a:t>Increased participation, representation and belonging - </a:t>
            </a:r>
            <a:r>
              <a:rPr lang="en-GB" sz="2400" dirty="0" smtClean="0"/>
              <a:t>People from minority ethnic backgrounds participate in and are represented fully in all aspects of life and enjoy a sense of “belonging”; and</a:t>
            </a:r>
          </a:p>
          <a:p>
            <a:pPr>
              <a:buFont typeface="Wingdings" pitchFamily="2" charset="2"/>
              <a:buChar char="q"/>
            </a:pPr>
            <a:r>
              <a:rPr lang="en-GB" sz="2400" b="1" dirty="0" smtClean="0"/>
              <a:t>Cultural diversity is celebrated - </a:t>
            </a:r>
            <a:r>
              <a:rPr lang="en-GB" sz="2400" dirty="0" smtClean="0"/>
              <a:t>The rights of people from minority ethnic backgrounds to maintain their culture and traditions in line with human rights norms and to pass them on to subsequent generations are recognised and supported.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GB" dirty="0" smtClean="0">
                <a:solidFill>
                  <a:schemeClr val="accent1">
                    <a:lumMod val="75000"/>
                  </a:schemeClr>
                </a:solidFill>
              </a:rPr>
              <a:t>Where to get help</a:t>
            </a:r>
          </a:p>
        </p:txBody>
      </p:sp>
      <p:sp>
        <p:nvSpPr>
          <p:cNvPr id="29699" name="Rectangle 4"/>
          <p:cNvSpPr>
            <a:spLocks noChangeArrowheads="1"/>
          </p:cNvSpPr>
          <p:nvPr/>
        </p:nvSpPr>
        <p:spPr bwMode="auto">
          <a:xfrm>
            <a:off x="900113" y="1268413"/>
            <a:ext cx="7416800" cy="4038600"/>
          </a:xfrm>
          <a:prstGeom prst="rect">
            <a:avLst/>
          </a:prstGeom>
          <a:noFill/>
          <a:ln w="9525">
            <a:noFill/>
            <a:miter lim="800000"/>
            <a:headEnd/>
            <a:tailEnd/>
          </a:ln>
        </p:spPr>
        <p:txBody>
          <a:bodyPr/>
          <a:lstStyle/>
          <a:p>
            <a:pPr eaLnBrk="1" hangingPunct="1">
              <a:spcBef>
                <a:spcPct val="20000"/>
              </a:spcBef>
            </a:pPr>
            <a:endParaRPr lang="en-GB" b="0" dirty="0">
              <a:solidFill>
                <a:schemeClr val="tx1"/>
              </a:solidFill>
            </a:endParaRPr>
          </a:p>
          <a:p>
            <a:pPr eaLnBrk="1" hangingPunct="1">
              <a:spcBef>
                <a:spcPct val="20000"/>
              </a:spcBef>
            </a:pPr>
            <a:endParaRPr lang="en-GB" sz="2400" b="0" dirty="0" smtClean="0">
              <a:solidFill>
                <a:schemeClr val="tx1"/>
              </a:solidFill>
            </a:endParaRPr>
          </a:p>
          <a:p>
            <a:pPr eaLnBrk="1" hangingPunct="1">
              <a:spcBef>
                <a:spcPct val="20000"/>
              </a:spcBef>
            </a:pPr>
            <a:endParaRPr lang="en-GB" sz="2400" b="0" dirty="0" smtClean="0">
              <a:solidFill>
                <a:schemeClr val="tx1"/>
              </a:solidFill>
            </a:endParaRPr>
          </a:p>
          <a:p>
            <a:pPr eaLnBrk="1" hangingPunct="1">
              <a:spcBef>
                <a:spcPct val="20000"/>
              </a:spcBef>
            </a:pPr>
            <a:r>
              <a:rPr lang="en-GB" sz="2400" b="0" dirty="0" smtClean="0">
                <a:solidFill>
                  <a:schemeClr val="tx1"/>
                </a:solidFill>
                <a:latin typeface="+mn-lt"/>
              </a:rPr>
              <a:t>Racial Equality Unit can </a:t>
            </a:r>
            <a:r>
              <a:rPr lang="en-GB" sz="2400" b="0" dirty="0">
                <a:solidFill>
                  <a:schemeClr val="tx1"/>
                </a:solidFill>
                <a:latin typeface="+mn-lt"/>
              </a:rPr>
              <a:t>advise on </a:t>
            </a:r>
            <a:r>
              <a:rPr lang="en-GB" sz="2400" dirty="0">
                <a:solidFill>
                  <a:schemeClr val="accent1">
                    <a:lumMod val="75000"/>
                  </a:schemeClr>
                </a:solidFill>
                <a:latin typeface="+mn-lt"/>
              </a:rPr>
              <a:t>the </a:t>
            </a:r>
            <a:r>
              <a:rPr lang="en-GB" sz="2400" dirty="0" smtClean="0">
                <a:solidFill>
                  <a:schemeClr val="accent1">
                    <a:lumMod val="75000"/>
                  </a:schemeClr>
                </a:solidFill>
                <a:latin typeface="+mn-lt"/>
              </a:rPr>
              <a:t>process ONLY</a:t>
            </a:r>
          </a:p>
          <a:p>
            <a:pPr eaLnBrk="1" hangingPunct="1">
              <a:spcBef>
                <a:spcPct val="20000"/>
              </a:spcBef>
            </a:pPr>
            <a:endParaRPr lang="en-GB" sz="2400" b="0" dirty="0" smtClean="0">
              <a:solidFill>
                <a:schemeClr val="accent1">
                  <a:lumMod val="75000"/>
                </a:schemeClr>
              </a:solidFill>
              <a:latin typeface="+mn-lt"/>
            </a:endParaRPr>
          </a:p>
          <a:p>
            <a:pPr eaLnBrk="1" hangingPunct="1">
              <a:spcBef>
                <a:spcPct val="20000"/>
              </a:spcBef>
            </a:pPr>
            <a:r>
              <a:rPr lang="en-GB" sz="2400" b="0" dirty="0" smtClean="0">
                <a:solidFill>
                  <a:schemeClr val="tx1"/>
                </a:solidFill>
                <a:latin typeface="+mn-lt"/>
              </a:rPr>
              <a:t>Philip Devlin 028 90528560</a:t>
            </a:r>
          </a:p>
          <a:p>
            <a:pPr eaLnBrk="1" hangingPunct="1">
              <a:spcBef>
                <a:spcPct val="20000"/>
              </a:spcBef>
            </a:pPr>
            <a:r>
              <a:rPr lang="en-GB" sz="2400" b="0" dirty="0" smtClean="0">
                <a:solidFill>
                  <a:schemeClr val="tx1"/>
                </a:solidFill>
                <a:latin typeface="+mn-lt"/>
              </a:rPr>
              <a:t>Aideen Donnelly 028 90523157</a:t>
            </a:r>
          </a:p>
          <a:p>
            <a:pPr eaLnBrk="1" hangingPunct="1">
              <a:spcBef>
                <a:spcPct val="20000"/>
              </a:spcBef>
            </a:pPr>
            <a:endParaRPr lang="en-GB" b="0" dirty="0">
              <a:solidFill>
                <a:schemeClr val="tx1"/>
              </a:solidFill>
              <a:latin typeface="+mn-lt"/>
            </a:endParaRPr>
          </a:p>
          <a:p>
            <a:pPr eaLnBrk="1" hangingPunct="1">
              <a:spcBef>
                <a:spcPct val="20000"/>
              </a:spcBef>
              <a:buFontTx/>
              <a:buChar char="•"/>
            </a:pPr>
            <a:endParaRPr lang="en-GB" sz="1800" dirty="0">
              <a:solidFill>
                <a:srgbClr val="142062"/>
              </a:solidFill>
            </a:endParaRPr>
          </a:p>
          <a:p>
            <a:pPr eaLnBrk="1" hangingPunct="1">
              <a:spcBef>
                <a:spcPct val="20000"/>
              </a:spcBef>
            </a:pPr>
            <a:endParaRPr lang="en-GB" sz="1800" dirty="0">
              <a:solidFill>
                <a:schemeClr val="tx1"/>
              </a:solidFill>
            </a:endParaRPr>
          </a:p>
          <a:p>
            <a:pPr eaLnBrk="1" hangingPunct="1">
              <a:spcBef>
                <a:spcPct val="20000"/>
              </a:spcBef>
            </a:pPr>
            <a:endParaRPr lang="en-GB" sz="1800" b="0" dirty="0">
              <a:solidFill>
                <a:schemeClr val="tx1"/>
              </a:solidFill>
            </a:endParaRPr>
          </a:p>
        </p:txBody>
      </p:sp>
      <p:pic>
        <p:nvPicPr>
          <p:cNvPr id="4" name="Picture 3" descr="executive-office - with web address"/>
          <p:cNvPicPr/>
          <p:nvPr/>
        </p:nvPicPr>
        <p:blipFill>
          <a:blip r:embed="rId3" cstate="print"/>
          <a:srcRect/>
          <a:stretch>
            <a:fillRect/>
          </a:stretch>
        </p:blipFill>
        <p:spPr bwMode="auto">
          <a:xfrm>
            <a:off x="2411760" y="5301208"/>
            <a:ext cx="3888432" cy="10801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900113" y="188913"/>
            <a:ext cx="7391400" cy="762000"/>
          </a:xfrm>
        </p:spPr>
        <p:txBody>
          <a:bodyPr/>
          <a:lstStyle/>
          <a:p>
            <a:pPr eaLnBrk="1" hangingPunct="1"/>
            <a:r>
              <a:rPr lang="en-GB" dirty="0" smtClean="0">
                <a:solidFill>
                  <a:schemeClr val="accent1">
                    <a:lumMod val="75000"/>
                  </a:schemeClr>
                </a:solidFill>
              </a:rPr>
              <a:t>Summary</a:t>
            </a:r>
          </a:p>
        </p:txBody>
      </p:sp>
      <p:sp>
        <p:nvSpPr>
          <p:cNvPr id="30723" name="Rectangle 3"/>
          <p:cNvSpPr>
            <a:spLocks noGrp="1" noChangeArrowheads="1"/>
          </p:cNvSpPr>
          <p:nvPr>
            <p:ph idx="1"/>
          </p:nvPr>
        </p:nvSpPr>
        <p:spPr>
          <a:xfrm>
            <a:off x="900113" y="836612"/>
            <a:ext cx="7416800" cy="5544716"/>
          </a:xfrm>
        </p:spPr>
        <p:txBody>
          <a:bodyPr>
            <a:normAutofit fontScale="25000" lnSpcReduction="20000"/>
          </a:bodyPr>
          <a:lstStyle/>
          <a:p>
            <a:pPr eaLnBrk="1" hangingPunct="1">
              <a:lnSpc>
                <a:spcPct val="135000"/>
              </a:lnSpc>
              <a:buFont typeface="Wingdings" pitchFamily="2" charset="2"/>
              <a:buChar char="q"/>
            </a:pPr>
            <a:endParaRPr lang="en-GB" sz="2000" dirty="0" smtClean="0"/>
          </a:p>
          <a:p>
            <a:pPr eaLnBrk="1" hangingPunct="1">
              <a:lnSpc>
                <a:spcPct val="135000"/>
              </a:lnSpc>
              <a:buFont typeface="Wingdings" pitchFamily="2" charset="2"/>
              <a:buChar char="q"/>
            </a:pPr>
            <a:r>
              <a:rPr lang="en-GB" sz="6400" dirty="0" smtClean="0"/>
              <a:t>Read the MEDF Guidance Notes thoroughly;</a:t>
            </a:r>
          </a:p>
          <a:p>
            <a:pPr eaLnBrk="1" hangingPunct="1">
              <a:lnSpc>
                <a:spcPct val="135000"/>
              </a:lnSpc>
              <a:buFont typeface="Wingdings" pitchFamily="2" charset="2"/>
              <a:buChar char="q"/>
            </a:pPr>
            <a:r>
              <a:rPr lang="en-GB" sz="6400" dirty="0" smtClean="0"/>
              <a:t>Ensure all eligibility criteria are met (Section 4, Guidance Notes);</a:t>
            </a:r>
          </a:p>
          <a:p>
            <a:pPr eaLnBrk="1" hangingPunct="1">
              <a:lnSpc>
                <a:spcPct val="135000"/>
              </a:lnSpc>
              <a:buFont typeface="Wingdings" pitchFamily="2" charset="2"/>
              <a:buChar char="q"/>
            </a:pPr>
            <a:r>
              <a:rPr lang="en-GB" sz="6400" dirty="0" smtClean="0"/>
              <a:t>Ensure that your application fits with the correct category/tier of funding (Section 3, Guidance Notes);</a:t>
            </a:r>
          </a:p>
          <a:p>
            <a:pPr eaLnBrk="1" hangingPunct="1">
              <a:lnSpc>
                <a:spcPct val="135000"/>
              </a:lnSpc>
              <a:buFont typeface="Wingdings" pitchFamily="2" charset="2"/>
              <a:buChar char="q"/>
            </a:pPr>
            <a:r>
              <a:rPr lang="en-GB" sz="6400" dirty="0" smtClean="0"/>
              <a:t>Ensure language used is non-technical;</a:t>
            </a:r>
          </a:p>
          <a:p>
            <a:pPr eaLnBrk="1" hangingPunct="1">
              <a:lnSpc>
                <a:spcPct val="135000"/>
              </a:lnSpc>
              <a:buFont typeface="Wingdings" pitchFamily="2" charset="2"/>
              <a:buChar char="q"/>
            </a:pPr>
            <a:r>
              <a:rPr lang="en-GB" sz="6400" dirty="0" smtClean="0"/>
              <a:t>Check your sums;</a:t>
            </a:r>
          </a:p>
          <a:p>
            <a:pPr eaLnBrk="1" hangingPunct="1">
              <a:lnSpc>
                <a:spcPct val="135000"/>
              </a:lnSpc>
              <a:buFont typeface="Wingdings" pitchFamily="2" charset="2"/>
              <a:buChar char="q"/>
            </a:pPr>
            <a:r>
              <a:rPr lang="en-GB" sz="6400" dirty="0" smtClean="0"/>
              <a:t>Consider the </a:t>
            </a:r>
            <a:r>
              <a:rPr lang="en-GB" sz="6400" dirty="0"/>
              <a:t>s</a:t>
            </a:r>
            <a:r>
              <a:rPr lang="en-GB" sz="6400" dirty="0" smtClean="0"/>
              <a:t>election criteria (Section 5, Guidance Notes);</a:t>
            </a:r>
          </a:p>
          <a:p>
            <a:pPr eaLnBrk="1" hangingPunct="1">
              <a:lnSpc>
                <a:spcPct val="135000"/>
              </a:lnSpc>
              <a:buFont typeface="Wingdings" pitchFamily="2" charset="2"/>
              <a:buChar char="q"/>
            </a:pPr>
            <a:r>
              <a:rPr lang="en-GB" sz="6400" dirty="0" smtClean="0"/>
              <a:t>Ensure you are not breaking any rules on the front page/back page of the application form;</a:t>
            </a:r>
          </a:p>
          <a:p>
            <a:pPr>
              <a:lnSpc>
                <a:spcPct val="135000"/>
              </a:lnSpc>
              <a:buFont typeface="Wingdings" pitchFamily="2" charset="2"/>
              <a:buChar char="q"/>
            </a:pPr>
            <a:r>
              <a:rPr lang="en-GB" sz="6600" dirty="0"/>
              <a:t>Remember to submit an application to each tier you wish to be considered </a:t>
            </a:r>
            <a:r>
              <a:rPr lang="en-GB" sz="6600" dirty="0" smtClean="0"/>
              <a:t>in</a:t>
            </a:r>
            <a:r>
              <a:rPr lang="en-GB" sz="6600" dirty="0"/>
              <a:t>;</a:t>
            </a:r>
            <a:endParaRPr lang="en-GB" sz="6400" dirty="0" smtClean="0"/>
          </a:p>
          <a:p>
            <a:pPr eaLnBrk="1" hangingPunct="1">
              <a:lnSpc>
                <a:spcPct val="135000"/>
              </a:lnSpc>
              <a:buFont typeface="Wingdings" pitchFamily="2" charset="2"/>
              <a:buChar char="q"/>
            </a:pPr>
            <a:r>
              <a:rPr lang="en-GB" sz="6400" dirty="0" smtClean="0"/>
              <a:t>Ensure application </a:t>
            </a:r>
            <a:r>
              <a:rPr lang="en-GB" sz="6400" smtClean="0"/>
              <a:t>is </a:t>
            </a:r>
            <a:r>
              <a:rPr lang="en-GB" sz="6400" smtClean="0"/>
              <a:t>signed;</a:t>
            </a:r>
            <a:endParaRPr lang="en-GB" sz="6400" dirty="0" smtClean="0"/>
          </a:p>
          <a:p>
            <a:pPr eaLnBrk="1" hangingPunct="1">
              <a:lnSpc>
                <a:spcPct val="135000"/>
              </a:lnSpc>
              <a:buFont typeface="Wingdings" pitchFamily="2" charset="2"/>
              <a:buChar char="q"/>
            </a:pPr>
            <a:r>
              <a:rPr lang="en-GB" sz="6400" dirty="0" smtClean="0"/>
              <a:t>Check and double check you are sending the form to the correct email address – </a:t>
            </a:r>
            <a:r>
              <a:rPr lang="en-GB" sz="6400" b="1" dirty="0" smtClean="0">
                <a:hlinkClick r:id="rId3"/>
              </a:rPr>
              <a:t>race.equality@executiveoffice-ni.gov.uk</a:t>
            </a:r>
            <a:r>
              <a:rPr lang="en-GB" sz="6400" b="1" dirty="0" smtClean="0"/>
              <a:t>;  </a:t>
            </a:r>
            <a:endParaRPr lang="en-GB" sz="6400" dirty="0" smtClean="0"/>
          </a:p>
          <a:p>
            <a:pPr eaLnBrk="1" hangingPunct="1">
              <a:lnSpc>
                <a:spcPct val="135000"/>
              </a:lnSpc>
              <a:buFont typeface="Wingdings" pitchFamily="2" charset="2"/>
              <a:buChar char="q"/>
            </a:pPr>
            <a:r>
              <a:rPr lang="en-GB" sz="6400" u="heavy" dirty="0" smtClean="0">
                <a:solidFill>
                  <a:srgbClr val="FF0000"/>
                </a:solidFill>
              </a:rPr>
              <a:t>Remember the deadline – </a:t>
            </a:r>
            <a:r>
              <a:rPr lang="en-GB" sz="6400" b="1" u="heavy" dirty="0" smtClean="0">
                <a:solidFill>
                  <a:srgbClr val="FF0000"/>
                </a:solidFill>
                <a:effectLst>
                  <a:outerShdw blurRad="38100" dist="38100" dir="2700000" algn="tl">
                    <a:srgbClr val="000000">
                      <a:alpha val="43137"/>
                    </a:srgbClr>
                  </a:outerShdw>
                </a:effectLst>
              </a:rPr>
              <a:t>2pm on 25th January 2021!</a:t>
            </a:r>
          </a:p>
          <a:p>
            <a:pPr eaLnBrk="1" hangingPunct="1">
              <a:lnSpc>
                <a:spcPct val="135000"/>
              </a:lnSpc>
              <a:buFont typeface="Wingdings" pitchFamily="2" charset="2"/>
              <a:buChar char="q"/>
            </a:pPr>
            <a:r>
              <a:rPr lang="en-GB" sz="6400" dirty="0" smtClean="0"/>
              <a:t>Remember that computers can break down, there can be broadband/email issues and as we’re all now familiar with, the unthinkable can happen.  Leave enough time to submit your application!</a:t>
            </a:r>
          </a:p>
          <a:p>
            <a:pPr eaLnBrk="1" hangingPunct="1"/>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67544" y="1412776"/>
            <a:ext cx="8280400" cy="3960465"/>
          </a:xfrm>
        </p:spPr>
        <p:txBody>
          <a:bodyPr>
            <a:normAutofit fontScale="92500" lnSpcReduction="10000"/>
          </a:bodyPr>
          <a:lstStyle/>
          <a:p>
            <a:pPr>
              <a:lnSpc>
                <a:spcPct val="135000"/>
              </a:lnSpc>
              <a:buFont typeface="Wingdings" pitchFamily="2" charset="2"/>
              <a:buChar char="q"/>
            </a:pPr>
            <a:r>
              <a:rPr lang="en-GB" sz="3600" dirty="0" smtClean="0"/>
              <a:t>Assist with delivery of the </a:t>
            </a:r>
            <a:r>
              <a:rPr lang="en-GB" sz="3600" b="1" dirty="0" smtClean="0">
                <a:solidFill>
                  <a:schemeClr val="accent1">
                    <a:lumMod val="75000"/>
                  </a:schemeClr>
                </a:solidFill>
              </a:rPr>
              <a:t>Racial Equality Strategy 2015-2025</a:t>
            </a:r>
            <a:r>
              <a:rPr lang="en-GB" sz="3600" dirty="0" smtClean="0"/>
              <a:t>; and</a:t>
            </a:r>
          </a:p>
          <a:p>
            <a:pPr>
              <a:lnSpc>
                <a:spcPct val="135000"/>
              </a:lnSpc>
              <a:buFont typeface="Wingdings" pitchFamily="2" charset="2"/>
              <a:buChar char="q"/>
            </a:pPr>
            <a:r>
              <a:rPr lang="en-GB" sz="3600" dirty="0" smtClean="0"/>
              <a:t>Support  for </a:t>
            </a:r>
            <a:r>
              <a:rPr lang="en-GB" sz="3600" dirty="0"/>
              <a:t>voluntary and community organisations </a:t>
            </a:r>
            <a:r>
              <a:rPr lang="en-GB" sz="3600" dirty="0" smtClean="0"/>
              <a:t>working with minority ethnic people/groups. </a:t>
            </a:r>
            <a:endParaRPr lang="en-GB" sz="3600" dirty="0"/>
          </a:p>
          <a:p>
            <a:pPr marL="342900" indent="-342900" eaLnBrk="1" hangingPunct="1">
              <a:lnSpc>
                <a:spcPct val="135000"/>
              </a:lnSpc>
              <a:buNone/>
            </a:pPr>
            <a:r>
              <a:rPr lang="en-GB" sz="1200" dirty="0" smtClean="0"/>
              <a:t/>
            </a:r>
            <a:br>
              <a:rPr lang="en-GB" sz="1200" dirty="0" smtClean="0"/>
            </a:br>
            <a:endParaRPr lang="en-GB" sz="1200" dirty="0" smtClean="0"/>
          </a:p>
        </p:txBody>
      </p:sp>
      <p:sp>
        <p:nvSpPr>
          <p:cNvPr id="7" name="Rectangle 2"/>
          <p:cNvSpPr>
            <a:spLocks noGrp="1" noChangeArrowheads="1"/>
          </p:cNvSpPr>
          <p:nvPr>
            <p:ph type="title"/>
          </p:nvPr>
        </p:nvSpPr>
        <p:spPr/>
        <p:txBody>
          <a:bodyPr>
            <a:normAutofit/>
          </a:bodyPr>
          <a:lstStyle/>
          <a:p>
            <a:r>
              <a:rPr lang="en-GB" dirty="0" smtClean="0">
                <a:solidFill>
                  <a:schemeClr val="accent1">
                    <a:lumMod val="75000"/>
                  </a:schemeClr>
                </a:solidFill>
              </a:rPr>
              <a:t>Key features of the MEDF</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en-GB" dirty="0" smtClean="0">
                <a:solidFill>
                  <a:schemeClr val="accent1">
                    <a:lumMod val="75000"/>
                  </a:schemeClr>
                </a:solidFill>
              </a:rPr>
              <a:t>Tiers of Funding</a:t>
            </a:r>
          </a:p>
        </p:txBody>
      </p:sp>
      <p:sp>
        <p:nvSpPr>
          <p:cNvPr id="6147" name="Rectangle 3"/>
          <p:cNvSpPr>
            <a:spLocks noGrp="1" noChangeArrowheads="1"/>
          </p:cNvSpPr>
          <p:nvPr>
            <p:ph idx="1"/>
          </p:nvPr>
        </p:nvSpPr>
        <p:spPr>
          <a:xfrm>
            <a:off x="457200" y="1340768"/>
            <a:ext cx="8229600" cy="4785395"/>
          </a:xfrm>
        </p:spPr>
        <p:txBody>
          <a:bodyPr>
            <a:normAutofit/>
          </a:bodyPr>
          <a:lstStyle/>
          <a:p>
            <a:pPr>
              <a:buFont typeface="Wingdings" pitchFamily="2" charset="2"/>
              <a:buChar char="q"/>
            </a:pPr>
            <a:r>
              <a:rPr lang="en-GB" sz="2400" dirty="0" smtClean="0"/>
              <a:t>Overall there are three broad tiers of funding:</a:t>
            </a:r>
          </a:p>
          <a:p>
            <a:pPr>
              <a:buNone/>
            </a:pPr>
            <a:endParaRPr lang="en-GB" sz="2400" dirty="0" smtClean="0"/>
          </a:p>
          <a:p>
            <a:pPr lvl="1">
              <a:buNone/>
            </a:pPr>
            <a:r>
              <a:rPr lang="en-GB" sz="2400" b="1" dirty="0" smtClean="0">
                <a:solidFill>
                  <a:schemeClr val="accent1">
                    <a:lumMod val="75000"/>
                  </a:schemeClr>
                </a:solidFill>
              </a:rPr>
              <a:t>Tier 1</a:t>
            </a:r>
            <a:r>
              <a:rPr lang="en-GB" sz="2400" dirty="0" smtClean="0"/>
              <a:t> –  £100 - £10,000</a:t>
            </a:r>
          </a:p>
          <a:p>
            <a:pPr lvl="1">
              <a:buNone/>
            </a:pPr>
            <a:endParaRPr lang="en-GB" sz="2400" dirty="0" smtClean="0"/>
          </a:p>
          <a:p>
            <a:pPr lvl="1">
              <a:buNone/>
            </a:pPr>
            <a:r>
              <a:rPr lang="en-GB" sz="2400" b="1" dirty="0" smtClean="0">
                <a:solidFill>
                  <a:schemeClr val="accent1">
                    <a:lumMod val="75000"/>
                  </a:schemeClr>
                </a:solidFill>
              </a:rPr>
              <a:t>Tier 2</a:t>
            </a:r>
            <a:r>
              <a:rPr lang="en-GB" sz="2400" dirty="0" smtClean="0"/>
              <a:t> – £10,000.01 - £45,000</a:t>
            </a:r>
          </a:p>
          <a:p>
            <a:pPr lvl="1">
              <a:buNone/>
            </a:pPr>
            <a:endParaRPr lang="en-GB" sz="2400" dirty="0" smtClean="0"/>
          </a:p>
          <a:p>
            <a:pPr lvl="1">
              <a:buNone/>
            </a:pPr>
            <a:r>
              <a:rPr lang="en-GB" sz="2400" b="1" dirty="0" smtClean="0">
                <a:solidFill>
                  <a:schemeClr val="accent1">
                    <a:lumMod val="75000"/>
                  </a:schemeClr>
                </a:solidFill>
              </a:rPr>
              <a:t>Tier 3</a:t>
            </a:r>
            <a:r>
              <a:rPr lang="en-GB" sz="2400" dirty="0" smtClean="0"/>
              <a:t> – £45,000.01 - £75,000 </a:t>
            </a:r>
          </a:p>
          <a:p>
            <a:pPr>
              <a:buFont typeface="Wingdings" pitchFamily="2" charset="2"/>
              <a:buChar char="q"/>
            </a:pPr>
            <a:endParaRPr lang="en-GB" sz="2400" dirty="0" smtClean="0"/>
          </a:p>
          <a:p>
            <a:pPr marL="342900" lvl="2" indent="-342900">
              <a:buFont typeface="Wingdings" pitchFamily="2" charset="2"/>
              <a:buChar char="q"/>
            </a:pPr>
            <a:r>
              <a:rPr lang="en-GB" b="1" dirty="0" smtClean="0"/>
              <a:t>DEADLINE – </a:t>
            </a:r>
            <a:r>
              <a:rPr lang="en-GB" b="1" dirty="0" smtClean="0">
                <a:solidFill>
                  <a:srgbClr val="FF0000"/>
                </a:solidFill>
                <a:effectLst>
                  <a:outerShdw blurRad="38100" dist="38100" dir="2700000" algn="tl">
                    <a:srgbClr val="000000">
                      <a:alpha val="43137"/>
                    </a:srgbClr>
                  </a:outerShdw>
                </a:effectLst>
              </a:rPr>
              <a:t>2.00PM ON 25th JANUARY 2021</a:t>
            </a:r>
          </a:p>
          <a:p>
            <a:pPr>
              <a:buFont typeface="Wingdings" pitchFamily="2" charset="2"/>
              <a:buChar char="q"/>
            </a:pPr>
            <a:endParaRPr lang="en-GB"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solidFill>
                  <a:schemeClr val="accent1">
                    <a:lumMod val="75000"/>
                  </a:schemeClr>
                </a:solidFill>
              </a:rPr>
              <a:t>Tiers of Funding - breakdown</a:t>
            </a:r>
            <a:endParaRPr lang="en-GB" dirty="0">
              <a:solidFill>
                <a:schemeClr val="accent1">
                  <a:lumMod val="75000"/>
                </a:schemeClr>
              </a:solidFill>
            </a:endParaRPr>
          </a:p>
        </p:txBody>
      </p:sp>
      <p:sp>
        <p:nvSpPr>
          <p:cNvPr id="3" name="Content Placeholder 2"/>
          <p:cNvSpPr>
            <a:spLocks noGrp="1"/>
          </p:cNvSpPr>
          <p:nvPr>
            <p:ph idx="1"/>
          </p:nvPr>
        </p:nvSpPr>
        <p:spPr>
          <a:xfrm>
            <a:off x="457200" y="1196752"/>
            <a:ext cx="8229600" cy="5328592"/>
          </a:xfrm>
        </p:spPr>
        <p:txBody>
          <a:bodyPr>
            <a:normAutofit fontScale="47500" lnSpcReduction="20000"/>
          </a:bodyPr>
          <a:lstStyle/>
          <a:p>
            <a:r>
              <a:rPr lang="en-GB" sz="5100" b="1" dirty="0">
                <a:solidFill>
                  <a:schemeClr val="accent4"/>
                </a:solidFill>
                <a:effectLst>
                  <a:outerShdw blurRad="38100" dist="38100" dir="2700000" algn="tl">
                    <a:srgbClr val="000000">
                      <a:alpha val="43137"/>
                    </a:srgbClr>
                  </a:outerShdw>
                </a:effectLst>
              </a:rPr>
              <a:t>Tier </a:t>
            </a:r>
            <a:r>
              <a:rPr lang="en-GB" sz="5100" b="1" dirty="0" smtClean="0">
                <a:solidFill>
                  <a:schemeClr val="accent4"/>
                </a:solidFill>
                <a:effectLst>
                  <a:outerShdw blurRad="38100" dist="38100" dir="2700000" algn="tl">
                    <a:srgbClr val="000000">
                      <a:alpha val="43137"/>
                    </a:srgbClr>
                  </a:outerShdw>
                </a:effectLst>
              </a:rPr>
              <a:t>1a</a:t>
            </a:r>
            <a:r>
              <a:rPr lang="en-GB" sz="5100" dirty="0" smtClean="0">
                <a:solidFill>
                  <a:schemeClr val="accent4"/>
                </a:solidFill>
                <a:effectLst>
                  <a:outerShdw blurRad="38100" dist="38100" dir="2700000" algn="tl">
                    <a:srgbClr val="000000">
                      <a:alpha val="43137"/>
                    </a:srgbClr>
                  </a:outerShdw>
                </a:effectLst>
              </a:rPr>
              <a:t> </a:t>
            </a:r>
            <a:r>
              <a:rPr lang="en-GB" sz="5100" dirty="0" smtClean="0"/>
              <a:t>– </a:t>
            </a:r>
            <a:r>
              <a:rPr lang="en-GB" sz="5100" dirty="0"/>
              <a:t>£100 - </a:t>
            </a:r>
            <a:r>
              <a:rPr lang="en-GB" sz="5100" dirty="0" smtClean="0"/>
              <a:t>£5,000 – contributes to </a:t>
            </a:r>
            <a:r>
              <a:rPr lang="en-GB" sz="5100" b="1" dirty="0" smtClean="0">
                <a:solidFill>
                  <a:srgbClr val="FF0000"/>
                </a:solidFill>
              </a:rPr>
              <a:t>ONE</a:t>
            </a:r>
            <a:r>
              <a:rPr lang="en-GB" sz="5100" dirty="0" smtClean="0">
                <a:solidFill>
                  <a:srgbClr val="FF0000"/>
                </a:solidFill>
              </a:rPr>
              <a:t> </a:t>
            </a:r>
            <a:r>
              <a:rPr lang="en-GB" sz="5100" dirty="0"/>
              <a:t>R</a:t>
            </a:r>
            <a:r>
              <a:rPr lang="en-GB" sz="5100" dirty="0" smtClean="0"/>
              <a:t>acial Equality Outcome (section B.2 of the application form)</a:t>
            </a:r>
          </a:p>
          <a:p>
            <a:r>
              <a:rPr lang="en-GB" sz="5100" b="1" dirty="0" smtClean="0">
                <a:solidFill>
                  <a:schemeClr val="accent4"/>
                </a:solidFill>
                <a:effectLst>
                  <a:outerShdw blurRad="38100" dist="38100" dir="2700000" algn="tl">
                    <a:srgbClr val="000000">
                      <a:alpha val="43137"/>
                    </a:srgbClr>
                  </a:outerShdw>
                </a:effectLst>
              </a:rPr>
              <a:t>Tier 1b</a:t>
            </a:r>
            <a:r>
              <a:rPr lang="en-GB" sz="5100" dirty="0" smtClean="0">
                <a:solidFill>
                  <a:schemeClr val="accent4"/>
                </a:solidFill>
                <a:effectLst>
                  <a:outerShdw blurRad="38100" dist="38100" dir="2700000" algn="tl">
                    <a:srgbClr val="000000">
                      <a:alpha val="43137"/>
                    </a:srgbClr>
                  </a:outerShdw>
                </a:effectLst>
              </a:rPr>
              <a:t> </a:t>
            </a:r>
            <a:r>
              <a:rPr lang="en-GB" sz="5100" dirty="0"/>
              <a:t>– </a:t>
            </a:r>
            <a:r>
              <a:rPr lang="en-GB" sz="5100" dirty="0" smtClean="0"/>
              <a:t>£5,000.01 </a:t>
            </a:r>
            <a:r>
              <a:rPr lang="en-GB" sz="5100" dirty="0"/>
              <a:t>- </a:t>
            </a:r>
            <a:r>
              <a:rPr lang="en-GB" sz="5100" dirty="0" smtClean="0"/>
              <a:t>£10,000 - </a:t>
            </a:r>
            <a:r>
              <a:rPr lang="en-GB" sz="5100" dirty="0"/>
              <a:t>contributes to </a:t>
            </a:r>
            <a:r>
              <a:rPr lang="en-GB" sz="5100" b="1" dirty="0" smtClean="0">
                <a:solidFill>
                  <a:srgbClr val="FF0000"/>
                </a:solidFill>
              </a:rPr>
              <a:t>TWO</a:t>
            </a:r>
            <a:r>
              <a:rPr lang="en-GB" sz="5100" dirty="0" smtClean="0">
                <a:solidFill>
                  <a:srgbClr val="FF0000"/>
                </a:solidFill>
              </a:rPr>
              <a:t> </a:t>
            </a:r>
            <a:r>
              <a:rPr lang="en-GB" sz="5100" dirty="0"/>
              <a:t>Racial Equality </a:t>
            </a:r>
            <a:r>
              <a:rPr lang="en-GB" sz="5100" dirty="0" smtClean="0"/>
              <a:t>Outcomes</a:t>
            </a:r>
          </a:p>
          <a:p>
            <a:pPr marL="0" indent="0">
              <a:buNone/>
            </a:pPr>
            <a:endParaRPr lang="en-GB" sz="5100" dirty="0"/>
          </a:p>
          <a:p>
            <a:r>
              <a:rPr lang="en-GB" sz="5100" b="1" dirty="0">
                <a:solidFill>
                  <a:schemeClr val="accent4"/>
                </a:solidFill>
                <a:effectLst>
                  <a:outerShdw blurRad="38100" dist="38100" dir="2700000" algn="tl">
                    <a:srgbClr val="000000">
                      <a:alpha val="43137"/>
                    </a:srgbClr>
                  </a:outerShdw>
                </a:effectLst>
              </a:rPr>
              <a:t>Tier </a:t>
            </a:r>
            <a:r>
              <a:rPr lang="en-GB" sz="5100" b="1" dirty="0" smtClean="0">
                <a:solidFill>
                  <a:schemeClr val="accent4"/>
                </a:solidFill>
                <a:effectLst>
                  <a:outerShdw blurRad="38100" dist="38100" dir="2700000" algn="tl">
                    <a:srgbClr val="000000">
                      <a:alpha val="43137"/>
                    </a:srgbClr>
                  </a:outerShdw>
                </a:effectLst>
              </a:rPr>
              <a:t>2a</a:t>
            </a:r>
            <a:r>
              <a:rPr lang="en-GB" sz="5100" dirty="0" smtClean="0">
                <a:solidFill>
                  <a:schemeClr val="accent4"/>
                </a:solidFill>
                <a:effectLst>
                  <a:outerShdw blurRad="38100" dist="38100" dir="2700000" algn="tl">
                    <a:srgbClr val="000000">
                      <a:alpha val="43137"/>
                    </a:srgbClr>
                  </a:outerShdw>
                </a:effectLst>
              </a:rPr>
              <a:t> </a:t>
            </a:r>
            <a:r>
              <a:rPr lang="en-GB" sz="5100" dirty="0"/>
              <a:t>– </a:t>
            </a:r>
            <a:r>
              <a:rPr lang="en-GB" sz="5100" dirty="0" smtClean="0"/>
              <a:t>£10,000.01 </a:t>
            </a:r>
            <a:r>
              <a:rPr lang="en-GB" sz="5100" dirty="0"/>
              <a:t>- </a:t>
            </a:r>
            <a:r>
              <a:rPr lang="en-GB" sz="5100" dirty="0" smtClean="0"/>
              <a:t>£30,000 </a:t>
            </a:r>
            <a:r>
              <a:rPr lang="en-GB" sz="5100" dirty="0"/>
              <a:t>- contributes to </a:t>
            </a:r>
            <a:r>
              <a:rPr lang="en-GB" sz="5100" b="1" dirty="0" smtClean="0">
                <a:solidFill>
                  <a:srgbClr val="FF0000"/>
                </a:solidFill>
              </a:rPr>
              <a:t>THREE</a:t>
            </a:r>
            <a:r>
              <a:rPr lang="en-GB" sz="5100" dirty="0" smtClean="0">
                <a:solidFill>
                  <a:srgbClr val="FF0000"/>
                </a:solidFill>
              </a:rPr>
              <a:t> </a:t>
            </a:r>
            <a:r>
              <a:rPr lang="en-GB" sz="5100" dirty="0"/>
              <a:t>Racial Equality </a:t>
            </a:r>
            <a:r>
              <a:rPr lang="en-GB" sz="5100" dirty="0" smtClean="0"/>
              <a:t>Outcomes</a:t>
            </a:r>
          </a:p>
          <a:p>
            <a:r>
              <a:rPr lang="en-GB" sz="5100" b="1" dirty="0">
                <a:solidFill>
                  <a:schemeClr val="accent4"/>
                </a:solidFill>
                <a:effectLst>
                  <a:outerShdw blurRad="38100" dist="38100" dir="2700000" algn="tl">
                    <a:srgbClr val="000000">
                      <a:alpha val="43137"/>
                    </a:srgbClr>
                  </a:outerShdw>
                </a:effectLst>
              </a:rPr>
              <a:t>Tier </a:t>
            </a:r>
            <a:r>
              <a:rPr lang="en-GB" sz="5100" b="1" dirty="0" smtClean="0">
                <a:solidFill>
                  <a:schemeClr val="accent4"/>
                </a:solidFill>
                <a:effectLst>
                  <a:outerShdw blurRad="38100" dist="38100" dir="2700000" algn="tl">
                    <a:srgbClr val="000000">
                      <a:alpha val="43137"/>
                    </a:srgbClr>
                  </a:outerShdw>
                </a:effectLst>
              </a:rPr>
              <a:t>2b</a:t>
            </a:r>
            <a:r>
              <a:rPr lang="en-GB" sz="5100" dirty="0" smtClean="0">
                <a:solidFill>
                  <a:schemeClr val="accent4"/>
                </a:solidFill>
                <a:effectLst>
                  <a:outerShdw blurRad="38100" dist="38100" dir="2700000" algn="tl">
                    <a:srgbClr val="000000">
                      <a:alpha val="43137"/>
                    </a:srgbClr>
                  </a:outerShdw>
                </a:effectLst>
              </a:rPr>
              <a:t> </a:t>
            </a:r>
            <a:r>
              <a:rPr lang="en-GB" sz="5100" dirty="0"/>
              <a:t>– </a:t>
            </a:r>
            <a:r>
              <a:rPr lang="en-GB" sz="5100" dirty="0" smtClean="0"/>
              <a:t>£30,000.01 </a:t>
            </a:r>
            <a:r>
              <a:rPr lang="en-GB" sz="5100" dirty="0"/>
              <a:t>- </a:t>
            </a:r>
            <a:r>
              <a:rPr lang="en-GB" sz="5100" dirty="0" smtClean="0"/>
              <a:t>£45,000 </a:t>
            </a:r>
            <a:r>
              <a:rPr lang="en-GB" sz="5100" dirty="0"/>
              <a:t>- contributes to </a:t>
            </a:r>
            <a:r>
              <a:rPr lang="en-GB" sz="5100" b="1" dirty="0" smtClean="0">
                <a:solidFill>
                  <a:srgbClr val="FF0000"/>
                </a:solidFill>
              </a:rPr>
              <a:t>ALL FOUR </a:t>
            </a:r>
            <a:r>
              <a:rPr lang="en-GB" sz="5100" dirty="0"/>
              <a:t>Racial Equality </a:t>
            </a:r>
            <a:r>
              <a:rPr lang="en-GB" sz="5100" dirty="0" smtClean="0"/>
              <a:t>Outcomes</a:t>
            </a:r>
          </a:p>
          <a:p>
            <a:pPr marL="0" indent="0">
              <a:buNone/>
            </a:pPr>
            <a:endParaRPr lang="en-GB" sz="5100" dirty="0" smtClean="0"/>
          </a:p>
          <a:p>
            <a:r>
              <a:rPr lang="en-GB" sz="5100" b="1" dirty="0">
                <a:solidFill>
                  <a:schemeClr val="accent4"/>
                </a:solidFill>
                <a:effectLst>
                  <a:outerShdw blurRad="38100" dist="38100" dir="2700000" algn="tl">
                    <a:srgbClr val="000000">
                      <a:alpha val="43137"/>
                    </a:srgbClr>
                  </a:outerShdw>
                </a:effectLst>
              </a:rPr>
              <a:t>Tier </a:t>
            </a:r>
            <a:r>
              <a:rPr lang="en-GB" sz="5100" b="1" dirty="0" smtClean="0">
                <a:solidFill>
                  <a:schemeClr val="accent4"/>
                </a:solidFill>
                <a:effectLst>
                  <a:outerShdw blurRad="38100" dist="38100" dir="2700000" algn="tl">
                    <a:srgbClr val="000000">
                      <a:alpha val="43137"/>
                    </a:srgbClr>
                  </a:outerShdw>
                </a:effectLst>
              </a:rPr>
              <a:t>3a</a:t>
            </a:r>
            <a:r>
              <a:rPr lang="en-GB" sz="5100" dirty="0" smtClean="0">
                <a:solidFill>
                  <a:schemeClr val="accent4"/>
                </a:solidFill>
                <a:effectLst>
                  <a:outerShdw blurRad="38100" dist="38100" dir="2700000" algn="tl">
                    <a:srgbClr val="000000">
                      <a:alpha val="43137"/>
                    </a:srgbClr>
                  </a:outerShdw>
                </a:effectLst>
              </a:rPr>
              <a:t> </a:t>
            </a:r>
            <a:r>
              <a:rPr lang="en-GB" sz="5100" dirty="0"/>
              <a:t>– </a:t>
            </a:r>
            <a:r>
              <a:rPr lang="en-GB" sz="5100" dirty="0" smtClean="0"/>
              <a:t>£45,000.01 </a:t>
            </a:r>
            <a:r>
              <a:rPr lang="en-GB" sz="5100" dirty="0"/>
              <a:t>- </a:t>
            </a:r>
            <a:r>
              <a:rPr lang="en-GB" sz="5100" dirty="0" smtClean="0"/>
              <a:t>£60,000 </a:t>
            </a:r>
            <a:r>
              <a:rPr lang="en-GB" sz="5100" dirty="0"/>
              <a:t>- contributes to </a:t>
            </a:r>
            <a:r>
              <a:rPr lang="en-GB" sz="5100" b="1" dirty="0" smtClean="0">
                <a:solidFill>
                  <a:srgbClr val="FF0000"/>
                </a:solidFill>
              </a:rPr>
              <a:t>ALL FOUR</a:t>
            </a:r>
            <a:r>
              <a:rPr lang="en-GB" sz="5100" dirty="0" smtClean="0">
                <a:solidFill>
                  <a:srgbClr val="FF0000"/>
                </a:solidFill>
              </a:rPr>
              <a:t> </a:t>
            </a:r>
            <a:r>
              <a:rPr lang="en-GB" sz="5100" dirty="0"/>
              <a:t>Racial Equality </a:t>
            </a:r>
            <a:r>
              <a:rPr lang="en-GB" sz="5100" dirty="0" smtClean="0"/>
              <a:t>Outcomes. </a:t>
            </a:r>
            <a:r>
              <a:rPr lang="en-GB" sz="5100" dirty="0"/>
              <a:t>Must also involve collaboration </a:t>
            </a:r>
            <a:r>
              <a:rPr lang="en-GB" sz="5100" b="1" u="sng" dirty="0">
                <a:solidFill>
                  <a:srgbClr val="FF0000"/>
                </a:solidFill>
              </a:rPr>
              <a:t>OR</a:t>
            </a:r>
            <a:r>
              <a:rPr lang="en-GB" sz="5100" dirty="0"/>
              <a:t> </a:t>
            </a:r>
            <a:r>
              <a:rPr lang="en-GB" sz="5100" dirty="0" smtClean="0"/>
              <a:t>mentoring </a:t>
            </a:r>
            <a:r>
              <a:rPr lang="en-GB" sz="5100" dirty="0"/>
              <a:t>(section </a:t>
            </a:r>
            <a:r>
              <a:rPr lang="en-GB" sz="5100" dirty="0" smtClean="0"/>
              <a:t>B.7 </a:t>
            </a:r>
            <a:r>
              <a:rPr lang="en-GB" sz="5100" dirty="0"/>
              <a:t>of the application form).</a:t>
            </a:r>
          </a:p>
          <a:p>
            <a:r>
              <a:rPr lang="en-GB" sz="5100" b="1" dirty="0" smtClean="0">
                <a:solidFill>
                  <a:schemeClr val="accent4"/>
                </a:solidFill>
                <a:effectLst>
                  <a:outerShdw blurRad="38100" dist="38100" dir="2700000" algn="tl">
                    <a:srgbClr val="000000">
                      <a:alpha val="43137"/>
                    </a:srgbClr>
                  </a:outerShdw>
                </a:effectLst>
              </a:rPr>
              <a:t>Tier 3b</a:t>
            </a:r>
            <a:r>
              <a:rPr lang="en-GB" sz="5100" dirty="0" smtClean="0">
                <a:solidFill>
                  <a:schemeClr val="accent4"/>
                </a:solidFill>
                <a:effectLst>
                  <a:outerShdw blurRad="38100" dist="38100" dir="2700000" algn="tl">
                    <a:srgbClr val="000000">
                      <a:alpha val="43137"/>
                    </a:srgbClr>
                  </a:outerShdw>
                </a:effectLst>
              </a:rPr>
              <a:t> </a:t>
            </a:r>
            <a:r>
              <a:rPr lang="en-GB" sz="5100" dirty="0"/>
              <a:t>– </a:t>
            </a:r>
            <a:r>
              <a:rPr lang="en-GB" sz="5100" dirty="0" smtClean="0"/>
              <a:t>£60,000.01 </a:t>
            </a:r>
            <a:r>
              <a:rPr lang="en-GB" sz="5100" dirty="0"/>
              <a:t>- </a:t>
            </a:r>
            <a:r>
              <a:rPr lang="en-GB" sz="5100" dirty="0" smtClean="0"/>
              <a:t>£75,000 </a:t>
            </a:r>
            <a:r>
              <a:rPr lang="en-GB" sz="5100" dirty="0"/>
              <a:t>- contributes to </a:t>
            </a:r>
            <a:r>
              <a:rPr lang="en-GB" sz="5100" b="1" dirty="0">
                <a:solidFill>
                  <a:srgbClr val="FF0000"/>
                </a:solidFill>
              </a:rPr>
              <a:t>ALL FOUR</a:t>
            </a:r>
            <a:r>
              <a:rPr lang="en-GB" sz="5100" dirty="0">
                <a:solidFill>
                  <a:srgbClr val="FF0000"/>
                </a:solidFill>
              </a:rPr>
              <a:t> </a:t>
            </a:r>
            <a:r>
              <a:rPr lang="en-GB" sz="5100" dirty="0"/>
              <a:t>Racial Equality Outcomes. Must also involve collaboration </a:t>
            </a:r>
            <a:r>
              <a:rPr lang="en-GB" sz="5100" b="1" u="sng" dirty="0" smtClean="0">
                <a:solidFill>
                  <a:srgbClr val="FF0000"/>
                </a:solidFill>
              </a:rPr>
              <a:t>AND</a:t>
            </a:r>
            <a:r>
              <a:rPr lang="en-GB" sz="5100" dirty="0" smtClean="0"/>
              <a:t> mentoring (section B.7 of the application form).</a:t>
            </a:r>
            <a:endParaRPr lang="en-GB" sz="5100" dirty="0"/>
          </a:p>
          <a:p>
            <a:endParaRPr lang="en-GB" b="1"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580469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75000"/>
                  </a:schemeClr>
                </a:solidFill>
              </a:rPr>
              <a:t>Tiers of Funding - Summary</a:t>
            </a:r>
            <a:endParaRPr lang="en-GB" dirty="0"/>
          </a:p>
        </p:txBody>
      </p:sp>
      <p:sp>
        <p:nvSpPr>
          <p:cNvPr id="3" name="Content Placeholder 2"/>
          <p:cNvSpPr>
            <a:spLocks noGrp="1"/>
          </p:cNvSpPr>
          <p:nvPr>
            <p:ph idx="1"/>
          </p:nvPr>
        </p:nvSpPr>
        <p:spPr>
          <a:xfrm>
            <a:off x="457200" y="1449986"/>
            <a:ext cx="8507288" cy="4781128"/>
          </a:xfrm>
        </p:spPr>
        <p:txBody>
          <a:bodyPr>
            <a:noAutofit/>
          </a:bodyPr>
          <a:lstStyle/>
          <a:p>
            <a:r>
              <a:rPr lang="en-GB" sz="2400" dirty="0" smtClean="0"/>
              <a:t>Remember, </a:t>
            </a:r>
            <a:r>
              <a:rPr lang="en-GB" sz="2400" u="sng" dirty="0" smtClean="0"/>
              <a:t>do not </a:t>
            </a:r>
            <a:r>
              <a:rPr lang="en-GB" sz="2400" dirty="0" smtClean="0"/>
              <a:t>fill in more outcomes than detailed for the tier you are applying for.</a:t>
            </a:r>
          </a:p>
          <a:p>
            <a:r>
              <a:rPr lang="en-GB" sz="2400" dirty="0"/>
              <a:t>This </a:t>
            </a:r>
            <a:r>
              <a:rPr lang="en-GB" sz="2400" u="sng" dirty="0"/>
              <a:t>will not </a:t>
            </a:r>
            <a:r>
              <a:rPr lang="en-GB" sz="2400" dirty="0"/>
              <a:t>achieve additional marks</a:t>
            </a:r>
            <a:r>
              <a:rPr lang="en-GB" sz="2400" dirty="0" smtClean="0"/>
              <a:t>.</a:t>
            </a:r>
          </a:p>
          <a:p>
            <a:r>
              <a:rPr lang="en-GB" sz="2400" dirty="0" smtClean="0">
                <a:solidFill>
                  <a:schemeClr val="accent4"/>
                </a:solidFill>
                <a:effectLst>
                  <a:outerShdw blurRad="38100" dist="38100" dir="2700000" algn="tl">
                    <a:srgbClr val="000000">
                      <a:alpha val="43137"/>
                    </a:srgbClr>
                  </a:outerShdw>
                </a:effectLst>
              </a:rPr>
              <a:t>Tier 1a </a:t>
            </a:r>
            <a:r>
              <a:rPr lang="en-GB" sz="2400" dirty="0" smtClean="0"/>
              <a:t>– choose </a:t>
            </a:r>
            <a:r>
              <a:rPr lang="en-GB" sz="2400" b="1" dirty="0" smtClean="0"/>
              <a:t>one</a:t>
            </a:r>
            <a:r>
              <a:rPr lang="en-GB" sz="2400" dirty="0" smtClean="0"/>
              <a:t> outcome</a:t>
            </a:r>
          </a:p>
          <a:p>
            <a:r>
              <a:rPr lang="en-GB" sz="2400" dirty="0" smtClean="0">
                <a:solidFill>
                  <a:schemeClr val="accent4"/>
                </a:solidFill>
                <a:effectLst>
                  <a:outerShdw blurRad="38100" dist="38100" dir="2700000" algn="tl">
                    <a:srgbClr val="000000">
                      <a:alpha val="43137"/>
                    </a:srgbClr>
                  </a:outerShdw>
                </a:effectLst>
              </a:rPr>
              <a:t>Tier 1b </a:t>
            </a:r>
            <a:r>
              <a:rPr lang="en-GB" sz="2400" dirty="0" smtClean="0"/>
              <a:t>– choose </a:t>
            </a:r>
            <a:r>
              <a:rPr lang="en-GB" sz="2400" b="1" dirty="0" smtClean="0"/>
              <a:t>two</a:t>
            </a:r>
            <a:r>
              <a:rPr lang="en-GB" sz="2400" dirty="0" smtClean="0"/>
              <a:t> outcomes</a:t>
            </a:r>
          </a:p>
          <a:p>
            <a:r>
              <a:rPr lang="en-GB" sz="2400" dirty="0" smtClean="0">
                <a:solidFill>
                  <a:schemeClr val="accent4"/>
                </a:solidFill>
                <a:effectLst>
                  <a:outerShdw blurRad="38100" dist="38100" dir="2700000" algn="tl">
                    <a:srgbClr val="000000">
                      <a:alpha val="43137"/>
                    </a:srgbClr>
                  </a:outerShdw>
                </a:effectLst>
              </a:rPr>
              <a:t>Tier 2a </a:t>
            </a:r>
            <a:r>
              <a:rPr lang="en-GB" sz="2400" dirty="0" smtClean="0"/>
              <a:t>- </a:t>
            </a:r>
            <a:r>
              <a:rPr lang="en-GB" sz="2400" dirty="0"/>
              <a:t>choose </a:t>
            </a:r>
            <a:r>
              <a:rPr lang="en-GB" sz="2400" b="1" dirty="0" smtClean="0"/>
              <a:t>three</a:t>
            </a:r>
            <a:r>
              <a:rPr lang="en-GB" sz="2400" dirty="0" smtClean="0"/>
              <a:t> outcomes</a:t>
            </a:r>
          </a:p>
          <a:p>
            <a:r>
              <a:rPr lang="en-GB" sz="2400" dirty="0" smtClean="0">
                <a:solidFill>
                  <a:schemeClr val="accent4"/>
                </a:solidFill>
                <a:effectLst>
                  <a:outerShdw blurRad="38100" dist="38100" dir="2700000" algn="tl">
                    <a:srgbClr val="000000">
                      <a:alpha val="43137"/>
                    </a:srgbClr>
                  </a:outerShdw>
                </a:effectLst>
              </a:rPr>
              <a:t>Tier 2b </a:t>
            </a:r>
            <a:r>
              <a:rPr lang="en-GB" sz="2400" dirty="0" smtClean="0"/>
              <a:t>– all </a:t>
            </a:r>
            <a:r>
              <a:rPr lang="en-GB" sz="2400" b="1" dirty="0" smtClean="0"/>
              <a:t>four</a:t>
            </a:r>
            <a:r>
              <a:rPr lang="en-GB" sz="2400" dirty="0" smtClean="0"/>
              <a:t> outcomes</a:t>
            </a:r>
          </a:p>
          <a:p>
            <a:r>
              <a:rPr lang="en-GB" sz="2400" dirty="0" smtClean="0">
                <a:solidFill>
                  <a:schemeClr val="accent4"/>
                </a:solidFill>
                <a:effectLst>
                  <a:outerShdw blurRad="38100" dist="38100" dir="2700000" algn="tl">
                    <a:srgbClr val="000000">
                      <a:alpha val="43137"/>
                    </a:srgbClr>
                  </a:outerShdw>
                </a:effectLst>
              </a:rPr>
              <a:t>Tier 3a </a:t>
            </a:r>
            <a:r>
              <a:rPr lang="en-GB" sz="2400" dirty="0" smtClean="0"/>
              <a:t>- </a:t>
            </a:r>
            <a:r>
              <a:rPr lang="en-GB" sz="2400" dirty="0"/>
              <a:t>all </a:t>
            </a:r>
            <a:r>
              <a:rPr lang="en-GB" sz="2400" b="1" dirty="0"/>
              <a:t>four</a:t>
            </a:r>
            <a:r>
              <a:rPr lang="en-GB" sz="2400" dirty="0"/>
              <a:t> </a:t>
            </a:r>
            <a:r>
              <a:rPr lang="en-GB" sz="2400" dirty="0" smtClean="0"/>
              <a:t>outcomes.  Choose collaboration </a:t>
            </a:r>
            <a:r>
              <a:rPr lang="en-GB" sz="2400" b="1" dirty="0" smtClean="0"/>
              <a:t>OR</a:t>
            </a:r>
            <a:r>
              <a:rPr lang="en-GB" sz="2400" dirty="0" smtClean="0"/>
              <a:t> mentoring.</a:t>
            </a:r>
            <a:endParaRPr lang="en-GB" sz="2400" dirty="0"/>
          </a:p>
          <a:p>
            <a:r>
              <a:rPr lang="en-GB" sz="2400" dirty="0" smtClean="0">
                <a:solidFill>
                  <a:schemeClr val="accent4"/>
                </a:solidFill>
                <a:effectLst>
                  <a:outerShdw blurRad="38100" dist="38100" dir="2700000" algn="tl">
                    <a:srgbClr val="000000">
                      <a:alpha val="43137"/>
                    </a:srgbClr>
                  </a:outerShdw>
                </a:effectLst>
              </a:rPr>
              <a:t>Tier 3b </a:t>
            </a:r>
            <a:r>
              <a:rPr lang="en-GB" sz="2400" dirty="0" smtClean="0"/>
              <a:t>- </a:t>
            </a:r>
            <a:r>
              <a:rPr lang="en-GB" sz="2400" dirty="0"/>
              <a:t>all </a:t>
            </a:r>
            <a:r>
              <a:rPr lang="en-GB" sz="2400" b="1" dirty="0"/>
              <a:t>four</a:t>
            </a:r>
            <a:r>
              <a:rPr lang="en-GB" sz="2400" dirty="0"/>
              <a:t> </a:t>
            </a:r>
            <a:r>
              <a:rPr lang="en-GB" sz="2400" dirty="0" smtClean="0"/>
              <a:t>outcomes.  Collaboration </a:t>
            </a:r>
            <a:r>
              <a:rPr lang="en-GB" sz="2400" b="1" dirty="0" smtClean="0"/>
              <a:t>AND</a:t>
            </a:r>
            <a:r>
              <a:rPr lang="en-GB" sz="2400" dirty="0" smtClean="0"/>
              <a:t> </a:t>
            </a:r>
            <a:r>
              <a:rPr lang="en-GB" sz="2400" dirty="0"/>
              <a:t>mentoring</a:t>
            </a:r>
            <a:r>
              <a:rPr lang="en-GB" sz="2400" dirty="0" smtClean="0"/>
              <a:t>.</a:t>
            </a:r>
          </a:p>
          <a:p>
            <a:r>
              <a:rPr lang="en-GB" sz="2400" dirty="0" smtClean="0"/>
              <a:t>For Tier 1a, 1b and 2a – decide which outcome/outcomes you think your application most contributes to (paragraph 2.1 of the guidance notes.  DO NOT draft your own outcomes). </a:t>
            </a:r>
            <a:endParaRPr lang="en-GB" sz="2400" dirty="0"/>
          </a:p>
        </p:txBody>
      </p:sp>
    </p:spTree>
    <p:extLst>
      <p:ext uri="{BB962C8B-B14F-4D97-AF65-F5344CB8AC3E}">
        <p14:creationId xmlns:p14="http://schemas.microsoft.com/office/powerpoint/2010/main" val="3583081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algn="ctr" eaLnBrk="1" hangingPunct="1"/>
            <a:r>
              <a:rPr lang="en-GB" dirty="0" smtClean="0">
                <a:solidFill>
                  <a:schemeClr val="accent1">
                    <a:lumMod val="75000"/>
                  </a:schemeClr>
                </a:solidFill>
              </a:rPr>
              <a:t>Selection Criteria</a:t>
            </a:r>
          </a:p>
        </p:txBody>
      </p:sp>
      <p:sp>
        <p:nvSpPr>
          <p:cNvPr id="7171" name="Rectangle 3"/>
          <p:cNvSpPr>
            <a:spLocks noGrp="1" noChangeArrowheads="1"/>
          </p:cNvSpPr>
          <p:nvPr>
            <p:ph idx="1"/>
          </p:nvPr>
        </p:nvSpPr>
        <p:spPr>
          <a:xfrm>
            <a:off x="539552" y="1196752"/>
            <a:ext cx="7740848" cy="4392488"/>
          </a:xfrm>
        </p:spPr>
        <p:txBody>
          <a:bodyPr>
            <a:normAutofit fontScale="25000" lnSpcReduction="20000"/>
          </a:bodyPr>
          <a:lstStyle/>
          <a:p>
            <a:pPr>
              <a:buFont typeface="Wingdings" pitchFamily="2" charset="2"/>
              <a:buChar char="q"/>
            </a:pPr>
            <a:endParaRPr lang="en-GB" sz="2900" dirty="0" smtClean="0"/>
          </a:p>
          <a:p>
            <a:pPr>
              <a:buNone/>
            </a:pPr>
            <a:r>
              <a:rPr lang="en-GB" sz="8000" dirty="0" smtClean="0"/>
              <a:t>The </a:t>
            </a:r>
            <a:r>
              <a:rPr lang="en-GB" sz="8000" dirty="0" smtClean="0">
                <a:solidFill>
                  <a:schemeClr val="accent1">
                    <a:lumMod val="75000"/>
                  </a:schemeClr>
                </a:solidFill>
              </a:rPr>
              <a:t>MEDF Selection Panel </a:t>
            </a:r>
            <a:r>
              <a:rPr lang="en-GB" sz="8000" dirty="0" smtClean="0"/>
              <a:t>will take account of the: </a:t>
            </a:r>
          </a:p>
          <a:p>
            <a:pPr>
              <a:buNone/>
            </a:pPr>
            <a:endParaRPr lang="en-GB" sz="8000" dirty="0" smtClean="0"/>
          </a:p>
          <a:p>
            <a:pPr>
              <a:buFont typeface="Wingdings" pitchFamily="2" charset="2"/>
              <a:buChar char="q"/>
            </a:pPr>
            <a:r>
              <a:rPr lang="en-GB" sz="8000" dirty="0" smtClean="0"/>
              <a:t>Extent to which proposal </a:t>
            </a:r>
            <a:r>
              <a:rPr lang="en-GB" sz="8000" dirty="0" smtClean="0">
                <a:solidFill>
                  <a:schemeClr val="accent1">
                    <a:lumMod val="75000"/>
                  </a:schemeClr>
                </a:solidFill>
              </a:rPr>
              <a:t>contributes </a:t>
            </a:r>
            <a:r>
              <a:rPr lang="en-GB" sz="8000" dirty="0" smtClean="0"/>
              <a:t>to the MEDF aims/outcomes;</a:t>
            </a:r>
          </a:p>
          <a:p>
            <a:pPr>
              <a:buNone/>
            </a:pPr>
            <a:endParaRPr lang="en-GB" sz="8000" dirty="0" smtClean="0"/>
          </a:p>
          <a:p>
            <a:pPr>
              <a:buFont typeface="Wingdings" pitchFamily="2" charset="2"/>
              <a:buChar char="q"/>
            </a:pPr>
            <a:r>
              <a:rPr lang="en-GB" sz="8000" dirty="0" smtClean="0"/>
              <a:t>Extent to which the proposal meets a </a:t>
            </a:r>
            <a:r>
              <a:rPr lang="en-GB" sz="8000" dirty="0" smtClean="0">
                <a:solidFill>
                  <a:schemeClr val="accent1">
                    <a:lumMod val="75000"/>
                  </a:schemeClr>
                </a:solidFill>
              </a:rPr>
              <a:t>specific need(s) </a:t>
            </a:r>
            <a:r>
              <a:rPr lang="en-GB" sz="8000" dirty="0" smtClean="0"/>
              <a:t>and the extent to which it is targeted on people, groups or areas of </a:t>
            </a:r>
            <a:r>
              <a:rPr lang="en-GB" sz="8000" dirty="0" smtClean="0">
                <a:solidFill>
                  <a:schemeClr val="accent1">
                    <a:lumMod val="75000"/>
                  </a:schemeClr>
                </a:solidFill>
              </a:rPr>
              <a:t>greatest social need</a:t>
            </a:r>
            <a:r>
              <a:rPr lang="en-GB" sz="8000" dirty="0" smtClean="0"/>
              <a:t>;</a:t>
            </a:r>
          </a:p>
          <a:p>
            <a:pPr>
              <a:buNone/>
            </a:pPr>
            <a:endParaRPr lang="en-GB" sz="8000" dirty="0" smtClean="0"/>
          </a:p>
          <a:p>
            <a:pPr>
              <a:buFont typeface="Wingdings" pitchFamily="2" charset="2"/>
              <a:buChar char="q"/>
            </a:pPr>
            <a:r>
              <a:rPr lang="en-GB" sz="8000" dirty="0" smtClean="0"/>
              <a:t>Extent to which the proposal aims, objectives and outputs are </a:t>
            </a:r>
            <a:r>
              <a:rPr lang="en-GB" sz="8000" dirty="0" smtClean="0">
                <a:solidFill>
                  <a:schemeClr val="accent1">
                    <a:lumMod val="75000"/>
                  </a:schemeClr>
                </a:solidFill>
              </a:rPr>
              <a:t>SMART</a:t>
            </a:r>
            <a:r>
              <a:rPr lang="en-GB" sz="8000" dirty="0" smtClean="0"/>
              <a:t> i.e. </a:t>
            </a:r>
            <a:r>
              <a:rPr lang="en-GB" sz="8000" b="1" dirty="0" smtClean="0"/>
              <a:t>S</a:t>
            </a:r>
            <a:r>
              <a:rPr lang="en-GB" sz="8000" dirty="0" smtClean="0"/>
              <a:t>pecific, </a:t>
            </a:r>
            <a:r>
              <a:rPr lang="en-GB" sz="8000" b="1" dirty="0" smtClean="0"/>
              <a:t>M</a:t>
            </a:r>
            <a:r>
              <a:rPr lang="en-GB" sz="8000" dirty="0" smtClean="0"/>
              <a:t>easurable, </a:t>
            </a:r>
            <a:r>
              <a:rPr lang="en-GB" sz="8000" b="1" dirty="0" smtClean="0"/>
              <a:t>A</a:t>
            </a:r>
            <a:r>
              <a:rPr lang="en-GB" sz="8000" dirty="0" smtClean="0"/>
              <a:t>chievable, </a:t>
            </a:r>
            <a:r>
              <a:rPr lang="en-GB" sz="8000" b="1" dirty="0" smtClean="0"/>
              <a:t>R</a:t>
            </a:r>
            <a:r>
              <a:rPr lang="en-GB" sz="8000" dirty="0" smtClean="0"/>
              <a:t>elevant and </a:t>
            </a:r>
            <a:r>
              <a:rPr lang="en-GB" sz="8000" b="1" dirty="0" smtClean="0"/>
              <a:t>T</a:t>
            </a:r>
            <a:r>
              <a:rPr lang="en-GB" sz="8000" dirty="0" smtClean="0"/>
              <a:t>ime-bound and assessment methods are demonstrated;</a:t>
            </a:r>
          </a:p>
          <a:p>
            <a:pPr>
              <a:buNone/>
            </a:pPr>
            <a:endParaRPr lang="en-GB" sz="8000" dirty="0" smtClean="0"/>
          </a:p>
          <a:p>
            <a:pPr>
              <a:buFont typeface="Wingdings" pitchFamily="2" charset="2"/>
              <a:buChar char="q"/>
            </a:pPr>
            <a:r>
              <a:rPr lang="en-GB" sz="8000" dirty="0" smtClean="0"/>
              <a:t>Availability of </a:t>
            </a:r>
            <a:r>
              <a:rPr lang="en-GB" sz="8000" dirty="0" smtClean="0">
                <a:solidFill>
                  <a:schemeClr val="accent1">
                    <a:lumMod val="75000"/>
                  </a:schemeClr>
                </a:solidFill>
              </a:rPr>
              <a:t>match funding, </a:t>
            </a:r>
            <a:r>
              <a:rPr lang="en-GB" sz="8000" dirty="0" smtClean="0"/>
              <a:t>the </a:t>
            </a:r>
            <a:r>
              <a:rPr lang="en-GB" sz="8000" dirty="0" smtClean="0">
                <a:solidFill>
                  <a:schemeClr val="accent1">
                    <a:lumMod val="75000"/>
                  </a:schemeClr>
                </a:solidFill>
              </a:rPr>
              <a:t>sustainability</a:t>
            </a:r>
            <a:r>
              <a:rPr lang="en-GB" sz="8000" dirty="0" smtClean="0"/>
              <a:t> of the proposal and </a:t>
            </a:r>
            <a:r>
              <a:rPr lang="en-GB" sz="8000" dirty="0" smtClean="0">
                <a:solidFill>
                  <a:schemeClr val="accent1">
                    <a:lumMod val="75000"/>
                  </a:schemeClr>
                </a:solidFill>
              </a:rPr>
              <a:t>value for money</a:t>
            </a:r>
            <a:r>
              <a:rPr lang="en-GB" sz="8000" dirty="0" smtClean="0"/>
              <a:t>; and</a:t>
            </a:r>
          </a:p>
          <a:p>
            <a:pPr>
              <a:buNone/>
            </a:pPr>
            <a:endParaRPr lang="en-GB" sz="8000" dirty="0" smtClean="0"/>
          </a:p>
          <a:p>
            <a:pPr>
              <a:buFont typeface="Wingdings" pitchFamily="2" charset="2"/>
              <a:buChar char="q"/>
            </a:pPr>
            <a:r>
              <a:rPr lang="en-GB" sz="8000" dirty="0" smtClean="0"/>
              <a:t>Extent of promotion of </a:t>
            </a:r>
            <a:r>
              <a:rPr lang="en-GB" sz="8000" dirty="0" smtClean="0">
                <a:solidFill>
                  <a:schemeClr val="accent1">
                    <a:lumMod val="75000"/>
                  </a:schemeClr>
                </a:solidFill>
              </a:rPr>
              <a:t>volunteering</a:t>
            </a:r>
            <a:r>
              <a:rPr lang="en-GB" sz="8000" dirty="0" smtClean="0"/>
              <a:t> and use of </a:t>
            </a:r>
            <a:r>
              <a:rPr lang="en-GB" sz="8000" dirty="0" smtClean="0">
                <a:solidFill>
                  <a:schemeClr val="accent1">
                    <a:lumMod val="75000"/>
                  </a:schemeClr>
                </a:solidFill>
              </a:rPr>
              <a:t>volunteers.</a:t>
            </a:r>
            <a:endParaRPr lang="en-GB" sz="8000" dirty="0" smtClean="0"/>
          </a:p>
          <a:p>
            <a:pPr>
              <a:buNone/>
            </a:pPr>
            <a:r>
              <a:rPr lang="en-GB" sz="8000" dirty="0" smtClean="0"/>
              <a:t>	</a:t>
            </a:r>
          </a:p>
          <a:p>
            <a:pPr>
              <a:buNone/>
            </a:pPr>
            <a:r>
              <a:rPr lang="en-GB" sz="2000" dirty="0" smtClean="0"/>
              <a:t>	</a:t>
            </a:r>
          </a:p>
          <a:p>
            <a:pPr>
              <a:buNone/>
            </a:pPr>
            <a:endParaRPr lang="en-GB" sz="2000" dirty="0" smtClean="0"/>
          </a:p>
          <a:p>
            <a:pPr marL="177800" indent="-177800" eaLnBrk="1" hangingPunct="1">
              <a:buNone/>
            </a:pPr>
            <a:endParaRPr lang="en-GB" sz="1600" dirty="0" smtClean="0"/>
          </a:p>
          <a:p>
            <a:pPr marL="177800" indent="-177800" eaLnBrk="1" hangingPunct="1"/>
            <a:endParaRPr lang="en-GB" sz="16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75000"/>
                  </a:schemeClr>
                </a:solidFill>
              </a:rPr>
              <a:t>Selection Criteria</a:t>
            </a:r>
            <a:endParaRPr lang="en-GB" dirty="0"/>
          </a:p>
        </p:txBody>
      </p:sp>
      <p:sp>
        <p:nvSpPr>
          <p:cNvPr id="3" name="Content Placeholder 2"/>
          <p:cNvSpPr>
            <a:spLocks noGrp="1"/>
          </p:cNvSpPr>
          <p:nvPr>
            <p:ph idx="1"/>
          </p:nvPr>
        </p:nvSpPr>
        <p:spPr>
          <a:xfrm>
            <a:off x="467544" y="1268760"/>
            <a:ext cx="8229600" cy="4968552"/>
          </a:xfrm>
        </p:spPr>
        <p:txBody>
          <a:bodyPr>
            <a:normAutofit fontScale="70000" lnSpcReduction="20000"/>
          </a:bodyPr>
          <a:lstStyle/>
          <a:p>
            <a:pPr>
              <a:buNone/>
            </a:pPr>
            <a:r>
              <a:rPr lang="en-GB" dirty="0" smtClean="0"/>
              <a:t>They will also wish to be aware of:</a:t>
            </a:r>
          </a:p>
          <a:p>
            <a:pPr>
              <a:buNone/>
            </a:pPr>
            <a:endParaRPr lang="en-GB" dirty="0" smtClean="0"/>
          </a:p>
          <a:p>
            <a:pPr>
              <a:buFont typeface="Wingdings" pitchFamily="2" charset="2"/>
              <a:buChar char="q"/>
            </a:pPr>
            <a:r>
              <a:rPr lang="en-GB" dirty="0" smtClean="0"/>
              <a:t>Receipt of </a:t>
            </a:r>
            <a:r>
              <a:rPr lang="en-GB" dirty="0" smtClean="0">
                <a:solidFill>
                  <a:schemeClr val="accent1">
                    <a:lumMod val="75000"/>
                  </a:schemeClr>
                </a:solidFill>
              </a:rPr>
              <a:t>funding from other sources </a:t>
            </a:r>
            <a:r>
              <a:rPr lang="en-GB" dirty="0" smtClean="0"/>
              <a:t>such as Government Departments, European Programmes or the International Fund for Ireland or other charitable sources; </a:t>
            </a:r>
          </a:p>
          <a:p>
            <a:pPr>
              <a:buFont typeface="Wingdings" pitchFamily="2" charset="2"/>
              <a:buChar char="q"/>
            </a:pPr>
            <a:endParaRPr lang="en-GB" dirty="0" smtClean="0"/>
          </a:p>
          <a:p>
            <a:pPr>
              <a:buFont typeface="Wingdings" pitchFamily="2" charset="2"/>
              <a:buChar char="q"/>
            </a:pPr>
            <a:r>
              <a:rPr lang="en-GB" dirty="0" smtClean="0"/>
              <a:t>How the funding sought from TEO will </a:t>
            </a:r>
            <a:r>
              <a:rPr lang="en-GB" dirty="0" smtClean="0">
                <a:solidFill>
                  <a:schemeClr val="accent1">
                    <a:lumMod val="75000"/>
                  </a:schemeClr>
                </a:solidFill>
              </a:rPr>
              <a:t>complement funding from other sources</a:t>
            </a:r>
            <a:r>
              <a:rPr lang="en-GB" dirty="0" smtClean="0"/>
              <a:t>; and</a:t>
            </a:r>
          </a:p>
          <a:p>
            <a:pPr>
              <a:buFont typeface="Wingdings" pitchFamily="2" charset="2"/>
              <a:buChar char="q"/>
            </a:pPr>
            <a:endParaRPr lang="en-GB" dirty="0" smtClean="0"/>
          </a:p>
          <a:p>
            <a:pPr>
              <a:buFont typeface="Wingdings" pitchFamily="2" charset="2"/>
              <a:buChar char="q"/>
            </a:pPr>
            <a:r>
              <a:rPr lang="en-GB" dirty="0" smtClean="0"/>
              <a:t>Geographical</a:t>
            </a:r>
            <a:r>
              <a:rPr lang="en-GB" dirty="0" smtClean="0">
                <a:solidFill>
                  <a:schemeClr val="accent1">
                    <a:lumMod val="75000"/>
                  </a:schemeClr>
                </a:solidFill>
              </a:rPr>
              <a:t> spread of funding </a:t>
            </a:r>
            <a:r>
              <a:rPr lang="en-GB" dirty="0" smtClean="0"/>
              <a:t>and the extent to which it covers Northern Ireland.</a:t>
            </a:r>
          </a:p>
          <a:p>
            <a:pPr>
              <a:buNone/>
            </a:pPr>
            <a:endParaRPr lang="en-GB" dirty="0" smtClean="0"/>
          </a:p>
          <a:p>
            <a:pPr marL="0" indent="0">
              <a:buNone/>
            </a:pPr>
            <a:r>
              <a:rPr lang="en-GB" dirty="0" smtClean="0"/>
              <a:t>The Panel will seek to avoid funding projects which duplicate work already being undertaken by others.  Where two or more applications substantially overlap any award will go to the application which scores higher marks.</a:t>
            </a:r>
          </a:p>
          <a:p>
            <a:pPr>
              <a:buFont typeface="Wingdings" pitchFamily="2" charset="2"/>
              <a:buChar char="q"/>
            </a:pPr>
            <a:endParaRPr lang="en-GB"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5925</TotalTime>
  <Words>3050</Words>
  <Application>Microsoft Office PowerPoint</Application>
  <PresentationFormat>On-screen Show (4:3)</PresentationFormat>
  <Paragraphs>261</Paragraphs>
  <Slides>31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Times</vt:lpstr>
      <vt:lpstr>Times New Roman</vt:lpstr>
      <vt:lpstr>Wingdings</vt:lpstr>
      <vt:lpstr>Office Theme</vt:lpstr>
      <vt:lpstr>MINORITY ETHNIC DEVELOPMENT FUND  </vt:lpstr>
      <vt:lpstr>This presentation will be available on the TEO website: www.executiveoffice-ni.gov.uk/articles/racial-equality </vt:lpstr>
      <vt:lpstr>What does the MEDF aim to do?</vt:lpstr>
      <vt:lpstr>Key features of the MEDF</vt:lpstr>
      <vt:lpstr>Tiers of Funding</vt:lpstr>
      <vt:lpstr>Tiers of Funding - breakdown</vt:lpstr>
      <vt:lpstr>Tiers of Funding - Summary</vt:lpstr>
      <vt:lpstr>Selection Criteria</vt:lpstr>
      <vt:lpstr>Selection Criteria</vt:lpstr>
      <vt:lpstr>Application process</vt:lpstr>
      <vt:lpstr>Application form</vt:lpstr>
      <vt:lpstr>Application form – your organisation</vt:lpstr>
      <vt:lpstr>Application form – your proposal</vt:lpstr>
      <vt:lpstr>Application form – your proposal</vt:lpstr>
      <vt:lpstr>Application form – your proposal</vt:lpstr>
      <vt:lpstr>Application – your proposal</vt:lpstr>
      <vt:lpstr>Application – your proposal</vt:lpstr>
      <vt:lpstr>Application – your proposal</vt:lpstr>
      <vt:lpstr>Application – your proposal</vt:lpstr>
      <vt:lpstr>Application – your proposal</vt:lpstr>
      <vt:lpstr>Application – layout</vt:lpstr>
      <vt:lpstr>A lot of text included with few paragraphs or spaces – making it difficult to read</vt:lpstr>
      <vt:lpstr>Clearly sets out what activities the organisation will be doing to contribute to this outcome.  Easy to read</vt:lpstr>
      <vt:lpstr>Application form – common mistakes</vt:lpstr>
      <vt:lpstr>Application – your proposal</vt:lpstr>
      <vt:lpstr>Application – signing</vt:lpstr>
      <vt:lpstr>Application – signing</vt:lpstr>
      <vt:lpstr>Before submitting your application</vt:lpstr>
      <vt:lpstr>Funding decisions</vt:lpstr>
      <vt:lpstr>Where to get help</vt:lpstr>
      <vt:lpstr>Summary</vt:lpstr>
    </vt:vector>
  </TitlesOfParts>
  <Company>뿿졀뿿잠כაȰ窌ݱ</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Lorraine Arbuthnot</dc:creator>
  <cp:lastModifiedBy>Devlin, Philip</cp:lastModifiedBy>
  <cp:revision>270</cp:revision>
  <cp:lastPrinted>2018-02-01T11:48:36Z</cp:lastPrinted>
  <dcterms:created xsi:type="dcterms:W3CDTF">2007-02-02T09:38:00Z</dcterms:created>
  <dcterms:modified xsi:type="dcterms:W3CDTF">2021-01-06T13:11:27Z</dcterms:modified>
</cp:coreProperties>
</file>